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523" r:id="rId4"/>
    <p:sldId id="542" r:id="rId5"/>
    <p:sldId id="522" r:id="rId6"/>
    <p:sldId id="258" r:id="rId7"/>
    <p:sldId id="524" r:id="rId8"/>
    <p:sldId id="543" r:id="rId9"/>
    <p:sldId id="536" r:id="rId10"/>
    <p:sldId id="544" r:id="rId11"/>
    <p:sldId id="526" r:id="rId12"/>
    <p:sldId id="545" r:id="rId13"/>
    <p:sldId id="546" r:id="rId14"/>
    <p:sldId id="529" r:id="rId15"/>
    <p:sldId id="528" r:id="rId16"/>
    <p:sldId id="531" r:id="rId17"/>
    <p:sldId id="547" r:id="rId18"/>
    <p:sldId id="581" r:id="rId19"/>
    <p:sldId id="579" r:id="rId20"/>
    <p:sldId id="535" r:id="rId21"/>
    <p:sldId id="537" r:id="rId22"/>
    <p:sldId id="538" r:id="rId23"/>
    <p:sldId id="539" r:id="rId24"/>
    <p:sldId id="583" r:id="rId25"/>
    <p:sldId id="582" r:id="rId26"/>
    <p:sldId id="541" r:id="rId27"/>
  </p:sldIdLst>
  <p:sldSz cx="12192000" cy="6858000"/>
  <p:notesSz cx="9926638" cy="6797675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62B4B"/>
    <a:srgbClr val="D9ECFC"/>
    <a:srgbClr val="EBEF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76" autoAdjust="0"/>
    <p:restoredTop sz="91731" autoAdjust="0"/>
  </p:normalViewPr>
  <p:slideViewPr>
    <p:cSldViewPr snapToGrid="0">
      <p:cViewPr varScale="1">
        <p:scale>
          <a:sx n="61" d="100"/>
          <a:sy n="61" d="100"/>
        </p:scale>
        <p:origin x="9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F2E30B-15C9-420B-95E4-F8FAC0FE43BF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E5E383-018A-466D-9E85-24666FACFC13}">
      <dgm:prSet phldrT="[Text]"/>
      <dgm:spPr/>
      <dgm:t>
        <a:bodyPr/>
        <a:lstStyle/>
        <a:p>
          <a:r>
            <a: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合作度</a:t>
          </a:r>
          <a:endParaRPr 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8A9677F-5008-43C6-916A-838A833232D6}" type="parTrans" cxnId="{219C5C3D-0CC3-4ABB-B216-12CA8A238576}">
      <dgm:prSet/>
      <dgm:spPr/>
      <dgm:t>
        <a:bodyPr/>
        <a:lstStyle/>
        <a:p>
          <a:endParaRPr lang="en-US"/>
        </a:p>
      </dgm:t>
    </dgm:pt>
    <dgm:pt modelId="{7176DC22-4651-490E-8EB7-43DE2FD9C29E}" type="sibTrans" cxnId="{219C5C3D-0CC3-4ABB-B216-12CA8A238576}">
      <dgm:prSet/>
      <dgm:spPr/>
      <dgm:t>
        <a:bodyPr/>
        <a:lstStyle/>
        <a:p>
          <a:endParaRPr lang="en-US"/>
        </a:p>
      </dgm:t>
    </dgm:pt>
    <dgm:pt modelId="{B559DCA7-142D-45BC-8ADC-D7E11CA75721}">
      <dgm:prSet phldrT="[Text]"/>
      <dgm:spPr/>
      <dgm:t>
        <a:bodyPr/>
        <a:lstStyle/>
        <a:p>
          <a:r>
            <a: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冲突度</a:t>
          </a:r>
          <a:endParaRPr 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BE31515-0B04-418E-9B37-1C1E540BAE5C}" type="parTrans" cxnId="{EC18AB75-E902-4430-8AC9-AC062764BFC4}">
      <dgm:prSet/>
      <dgm:spPr/>
      <dgm:t>
        <a:bodyPr/>
        <a:lstStyle/>
        <a:p>
          <a:endParaRPr lang="en-US"/>
        </a:p>
      </dgm:t>
    </dgm:pt>
    <dgm:pt modelId="{57D0674C-9B26-40DA-8324-18276D3DC5D6}" type="sibTrans" cxnId="{EC18AB75-E902-4430-8AC9-AC062764BFC4}">
      <dgm:prSet/>
      <dgm:spPr/>
      <dgm:t>
        <a:bodyPr/>
        <a:lstStyle/>
        <a:p>
          <a:endParaRPr lang="en-US"/>
        </a:p>
      </dgm:t>
    </dgm:pt>
    <dgm:pt modelId="{B197390B-6866-4F42-A9BB-E179CE502004}" type="pres">
      <dgm:prSet presAssocID="{ABF2E30B-15C9-420B-95E4-F8FAC0FE43BF}" presName="compositeShape" presStyleCnt="0">
        <dgm:presLayoutVars>
          <dgm:chMax val="2"/>
          <dgm:dir/>
          <dgm:resizeHandles val="exact"/>
        </dgm:presLayoutVars>
      </dgm:prSet>
      <dgm:spPr/>
    </dgm:pt>
    <dgm:pt modelId="{0319FD5E-17D0-4C56-B946-80713EDD6605}" type="pres">
      <dgm:prSet presAssocID="{ABF2E30B-15C9-420B-95E4-F8FAC0FE43BF}" presName="ribbon" presStyleLbl="node1" presStyleIdx="0" presStyleCnt="1"/>
      <dgm:spPr/>
    </dgm:pt>
    <dgm:pt modelId="{3297814D-B747-466E-87CE-A49C8A8D8CEE}" type="pres">
      <dgm:prSet presAssocID="{ABF2E30B-15C9-420B-95E4-F8FAC0FE43BF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4F4C5D23-D242-48D1-AA15-9FF6DCE546AE}" type="pres">
      <dgm:prSet presAssocID="{ABF2E30B-15C9-420B-95E4-F8FAC0FE43BF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18A5D14-6BD3-4D15-8F0E-DA97CAC8C482}" type="presOf" srcId="{B559DCA7-142D-45BC-8ADC-D7E11CA75721}" destId="{4F4C5D23-D242-48D1-AA15-9FF6DCE546AE}" srcOrd="0" destOrd="0" presId="urn:microsoft.com/office/officeart/2005/8/layout/arrow6"/>
    <dgm:cxn modelId="{219C5C3D-0CC3-4ABB-B216-12CA8A238576}" srcId="{ABF2E30B-15C9-420B-95E4-F8FAC0FE43BF}" destId="{1AE5E383-018A-466D-9E85-24666FACFC13}" srcOrd="0" destOrd="0" parTransId="{B8A9677F-5008-43C6-916A-838A833232D6}" sibTransId="{7176DC22-4651-490E-8EB7-43DE2FD9C29E}"/>
    <dgm:cxn modelId="{3A307666-FD2D-4BDA-8A06-F7434F919D12}" type="presOf" srcId="{ABF2E30B-15C9-420B-95E4-F8FAC0FE43BF}" destId="{B197390B-6866-4F42-A9BB-E179CE502004}" srcOrd="0" destOrd="0" presId="urn:microsoft.com/office/officeart/2005/8/layout/arrow6"/>
    <dgm:cxn modelId="{EC18AB75-E902-4430-8AC9-AC062764BFC4}" srcId="{ABF2E30B-15C9-420B-95E4-F8FAC0FE43BF}" destId="{B559DCA7-142D-45BC-8ADC-D7E11CA75721}" srcOrd="1" destOrd="0" parTransId="{4BE31515-0B04-418E-9B37-1C1E540BAE5C}" sibTransId="{57D0674C-9B26-40DA-8324-18276D3DC5D6}"/>
    <dgm:cxn modelId="{A5225FB2-9C9E-4F16-BE24-A5DFA69F602F}" type="presOf" srcId="{1AE5E383-018A-466D-9E85-24666FACFC13}" destId="{3297814D-B747-466E-87CE-A49C8A8D8CEE}" srcOrd="0" destOrd="0" presId="urn:microsoft.com/office/officeart/2005/8/layout/arrow6"/>
    <dgm:cxn modelId="{3E4A56F4-49EA-49CF-A0E5-AAE7BD205451}" type="presParOf" srcId="{B197390B-6866-4F42-A9BB-E179CE502004}" destId="{0319FD5E-17D0-4C56-B946-80713EDD6605}" srcOrd="0" destOrd="0" presId="urn:microsoft.com/office/officeart/2005/8/layout/arrow6"/>
    <dgm:cxn modelId="{FF78F7DA-75DF-44CC-BB04-A7C76ECACEEE}" type="presParOf" srcId="{B197390B-6866-4F42-A9BB-E179CE502004}" destId="{3297814D-B747-466E-87CE-A49C8A8D8CEE}" srcOrd="1" destOrd="0" presId="urn:microsoft.com/office/officeart/2005/8/layout/arrow6"/>
    <dgm:cxn modelId="{891E7B71-985F-43BD-86A6-67C23165EEB3}" type="presParOf" srcId="{B197390B-6866-4F42-A9BB-E179CE502004}" destId="{4F4C5D23-D242-48D1-AA15-9FF6DCE546AE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19FD5E-17D0-4C56-B946-80713EDD6605}">
      <dsp:nvSpPr>
        <dsp:cNvPr id="0" name=""/>
        <dsp:cNvSpPr/>
      </dsp:nvSpPr>
      <dsp:spPr>
        <a:xfrm>
          <a:off x="0" y="1083733"/>
          <a:ext cx="8128000" cy="3251199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97814D-B747-466E-87CE-A49C8A8D8CEE}">
      <dsp:nvSpPr>
        <dsp:cNvPr id="0" name=""/>
        <dsp:cNvSpPr/>
      </dsp:nvSpPr>
      <dsp:spPr>
        <a:xfrm>
          <a:off x="975360" y="1652693"/>
          <a:ext cx="2682239" cy="159308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2692" rIns="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合作度</a:t>
          </a:r>
          <a:endParaRPr lang="en-US" sz="57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975360" y="1652693"/>
        <a:ext cx="2682239" cy="1593088"/>
      </dsp:txXfrm>
    </dsp:sp>
    <dsp:sp modelId="{4F4C5D23-D242-48D1-AA15-9FF6DCE546AE}">
      <dsp:nvSpPr>
        <dsp:cNvPr id="0" name=""/>
        <dsp:cNvSpPr/>
      </dsp:nvSpPr>
      <dsp:spPr>
        <a:xfrm>
          <a:off x="4064000" y="2172885"/>
          <a:ext cx="3169920" cy="159308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2692" rIns="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冲突度</a:t>
          </a:r>
          <a:endParaRPr lang="en-US" sz="57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064000" y="2172885"/>
        <a:ext cx="3169920" cy="15930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02E96-8820-4F86-ABC5-45C50D0ADC68}" type="datetimeFigureOut">
              <a:rPr lang="zh-HK" altLang="en-US" smtClean="0"/>
              <a:t>21/11/2024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639C8-DF1A-4DE8-8A0D-6EA7A0F10C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38238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759A5-12C3-408C-AEFA-AD540DBFD5A7}" type="datetimeFigureOut">
              <a:rPr lang="zh-HK" altLang="en-US" smtClean="0"/>
              <a:t>21/11/2024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D8626-25A6-40F3-A4E5-338E9A36FD0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93354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9C363-D6BC-4209-B18B-F85DC866F441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351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9C363-D6BC-4209-B18B-F85DC866F441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967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9C363-D6BC-4209-B18B-F85DC866F441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25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4FC97B-7D11-6D5A-D60D-80E78956F4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7941792-A7D1-50CB-F9E7-990E4A6DA6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2E65E1D-8551-C19C-8A1A-CD44C0FD4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21/11/2024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3EF81DD-5AED-158D-3A6E-372915368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9D7813E-792B-5514-6B77-2E5514738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35206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4E21763-9DC2-70A5-D156-EC6038373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74F5AEF-5BF6-27FD-DE34-BF60C67C4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3F6AC9-286B-3C24-CA01-D06317F8A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21/11/2024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DAD367B-BCD0-9EBC-DD4C-4A9DFEAC1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E8B5877-9E4F-6DB1-1314-0C0CF1AF5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722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6CDDF19-3B4C-B2D9-B356-2D2BB5C19E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840E6C2-FC23-F746-61DD-A6A504C3DE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D92BE1D-51F8-9480-C1E2-D67F0D089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21/11/2024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89EC903-DFE4-EBF3-4BC2-2AD9D6B1D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AF56F27-611A-A724-001C-6D1F35DF7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8277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BD8790-6D09-7BD7-AE96-9C0FF5E22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2417276-D28D-2E46-EC97-BD6FAD5E3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7DECB05-EFE9-03D0-8612-2E2A25D84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21/11/2024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794C4E0-A4C1-6B06-F1ED-98E8A4B1F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C4B1083-B11C-B99E-2DE2-C3321059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88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08B3AE-59EF-11E8-90A4-47E159A35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5D3090A-4642-795E-8B9E-FE6739AA7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071C731-FDD3-4D4E-6A35-4C1AB5606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21/11/2024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7636486-D271-E920-3FE4-B11BA8ED6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F94C2BF-8640-28A0-83B7-4D3A887D4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3184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8E92B6-1810-FA2E-6A76-5F93422C3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EF8384F-93DC-AF0F-48E5-0AC5261DD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ACAE5B9-9B94-8317-125A-E7710B5D9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3C9D931-4058-2933-7CBD-41A331026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21/11/2024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9D8CCE1-3283-6FB5-59BD-5FD153A8B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5307827-F309-7F74-5427-2DA7AB3D7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1702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0F7DEE-E2E8-B45E-3C98-C9E99853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B035A17-285B-B94A-57EF-FEE7D356E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1C4B78B-0738-B5B2-92E1-20A264453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F07E35D-CAB8-181F-F945-4A85235E62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81C0966-8F66-7439-1170-5C21FD8D65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0F1EE26-6217-8BBA-1DBB-420A2F290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21/11/2024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CFD5288-CD70-B27B-E13B-919D7A799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BBBA0F4-D82E-C987-5D54-AC3F0556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6669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473767-82ED-4E98-3465-9FC79D52E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66DF5BD-9915-7874-1444-D62E51274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21/11/2024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D1674B3-7888-37E4-61A0-7DE11EA36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6F56081-5D19-9CCE-5C58-3386EDD2E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4388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0E7D7CE-6094-BB46-5DFD-1AA0E29EC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21/11/2024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EA7E9013-301E-D5B6-DB59-295B42660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9BC5AEF-4F2E-9D60-6588-EC8A73A3E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09005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4ED226-9407-D759-26CB-CFE681385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2B7E336-4B4F-CEDF-FF1B-BAB7E503C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0CC6686-8B34-FFA1-DC06-9150FF758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C26D4E1-BCEA-E320-D4F8-67C2B884F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21/11/2024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2B8C240-CD18-D73F-DA16-0E3328AA4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8A526EA-3082-3AC9-AD5E-9E2DB030F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39191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091F40-544E-E719-C477-F7A74B69C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350901A-F2CD-342B-2932-A362015CA3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731A9A4-8DA1-AC8B-78FA-2BD8EB86C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3FAFDF6-4DDD-754C-9073-4956BE0CD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2C72-1827-4E57-A890-75F1E8C85771}" type="datetimeFigureOut">
              <a:rPr lang="zh-HK" altLang="en-US" smtClean="0"/>
              <a:t>21/11/2024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A8F98D9-EED7-6F31-5787-E7D3590C0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CE4CBB5-66B0-F07A-9533-ACB95FA6F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99794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C1BF0D6-D333-BEEE-B287-FA3858982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5544696-157C-725E-3BE0-A62152567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8C60444-B76E-D770-F147-3E41D4B069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F2C72-1827-4E57-A890-75F1E8C85771}" type="datetimeFigureOut">
              <a:rPr lang="zh-HK" altLang="en-US" smtClean="0"/>
              <a:t>21/11/2024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9B56CC6-5C2D-2231-2247-09CB498F1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91054F8-3722-CE4A-BFDC-EB674E1E6B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398DD-7584-496C-B409-7A4F62A33A9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3641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91EA01-9D43-868F-A02D-8004C33996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33599"/>
          </a:xfrm>
        </p:spPr>
        <p:txBody>
          <a:bodyPr>
            <a:normAutofit fontScale="90000"/>
          </a:bodyPr>
          <a:lstStyle/>
          <a:p>
            <a:r>
              <a:rPr lang="zh-TW" altLang="zh-HK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双亲合作子女愉快成长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br>
              <a:rPr lang="zh-HK" altLang="en-US" dirty="0"/>
            </a:b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如何促进父母亲之间的合作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BC77541-A08E-4A7F-FD72-E34CD2301DC6}"/>
              </a:ext>
            </a:extLst>
          </p:cNvPr>
          <p:cNvSpPr/>
          <p:nvPr/>
        </p:nvSpPr>
        <p:spPr>
          <a:xfrm>
            <a:off x="3459701" y="3501096"/>
            <a:ext cx="527259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范畴三：促进家长的身心健康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CCBF7D-8981-7E5E-8EDB-844AF0A5A6EB}"/>
              </a:ext>
            </a:extLst>
          </p:cNvPr>
          <p:cNvSpPr/>
          <p:nvPr/>
        </p:nvSpPr>
        <p:spPr>
          <a:xfrm>
            <a:off x="8875800" y="5552346"/>
            <a:ext cx="2814320" cy="935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小学家长教育资源套 </a:t>
            </a:r>
          </a:p>
        </p:txBody>
      </p:sp>
    </p:spTree>
    <p:extLst>
      <p:ext uri="{BB962C8B-B14F-4D97-AF65-F5344CB8AC3E}">
        <p14:creationId xmlns:p14="http://schemas.microsoft.com/office/powerpoint/2010/main" val="1288679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9002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加强父母亲之间的合作的方法</a:t>
            </a: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777FB67B-6070-258A-FF30-30AC4F636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760" y="1567470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父母</a:t>
            </a:r>
            <a:r>
              <a:rPr lang="zh-TW" altLang="en-US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各自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完成问卷后可以环绕以下问题作出讨论：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1A43E77-1D7E-D5AF-7ECB-1CB341431486}"/>
              </a:ext>
            </a:extLst>
          </p:cNvPr>
          <p:cNvSpPr txBox="1">
            <a:spLocks/>
          </p:cNvSpPr>
          <p:nvPr/>
        </p:nvSpPr>
        <p:spPr>
          <a:xfrm>
            <a:off x="1103593" y="2135420"/>
            <a:ext cx="10198128" cy="3600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父亲和母亲所选择的三项目标有多少重复？有多少不同？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父亲和母亲各自解释自己的选择。为什么自己觉得某三个目标最重要？听到对方的解释后，会否因为对方的想法而想改变自己原本的选择？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回想过去一个月，自己与子女的相处时间，能否反映自己认为最重要的期望？例如，如果自己认为子女能够「身体健康」、「在学校得到好成绩」和「与家人建立良好关系」重要，在过去一个月，自己有花充份的时间与子女一起做运动、温习功课和谈天玩耍吗？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4374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加强父母亲之间的合作的方法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564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父母对照顾子女有清晰的分工： 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7F63CD7-D663-4A58-8FDF-EEE945B106FF}"/>
              </a:ext>
            </a:extLst>
          </p:cNvPr>
          <p:cNvSpPr txBox="1">
            <a:spLocks/>
          </p:cNvSpPr>
          <p:nvPr/>
        </p:nvSpPr>
        <p:spPr>
          <a:xfrm>
            <a:off x="1241611" y="2053515"/>
            <a:ext cx="10442510" cy="476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请用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1﹙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完全由母亲负责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﹚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至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5﹙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完全由父亲负责）去表示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…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BDD4199-4955-497E-8CA0-B990B3DB9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468125"/>
              </p:ext>
            </p:extLst>
          </p:nvPr>
        </p:nvGraphicFramePr>
        <p:xfrm>
          <a:off x="1550895" y="2621466"/>
          <a:ext cx="10125796" cy="406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5364">
                  <a:extLst>
                    <a:ext uri="{9D8B030D-6E8A-4147-A177-3AD203B41FA5}">
                      <a16:colId xmlns:a16="http://schemas.microsoft.com/office/drawing/2014/main" val="680213330"/>
                    </a:ext>
                  </a:extLst>
                </a:gridCol>
                <a:gridCol w="2111672">
                  <a:extLst>
                    <a:ext uri="{9D8B030D-6E8A-4147-A177-3AD203B41FA5}">
                      <a16:colId xmlns:a16="http://schemas.microsoft.com/office/drawing/2014/main" val="1709166948"/>
                    </a:ext>
                  </a:extLst>
                </a:gridCol>
                <a:gridCol w="2328760">
                  <a:extLst>
                    <a:ext uri="{9D8B030D-6E8A-4147-A177-3AD203B41FA5}">
                      <a16:colId xmlns:a16="http://schemas.microsoft.com/office/drawing/2014/main" val="22722395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照顾子女的工作</a:t>
                      </a:r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父亲想怎样分工？</a:t>
                      </a:r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母亲想怎样分工？</a:t>
                      </a:r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238914"/>
                  </a:ext>
                </a:extLst>
              </a:tr>
              <a:tr h="32839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让子女准时起床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559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安排子女一日三餐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4611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子女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生病时需要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加以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照顾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47998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4) 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为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子女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添置日用品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925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5) 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处理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子女的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纪律问题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314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6) 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处理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子女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的社交问题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20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7) 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处理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子女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的情绪问题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334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8) 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处理兄弟姐妹之间的问题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981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9) 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处理家佣与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子女</a:t>
                      </a:r>
                      <a:r>
                        <a:rPr 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之间的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事宜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846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10)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处理子女使用电子产品的问题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019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328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加强父母亲之间的合作的方法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564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父母对照顾子女有清晰的分工： 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7F63CD7-D663-4A58-8FDF-EEE945B106FF}"/>
              </a:ext>
            </a:extLst>
          </p:cNvPr>
          <p:cNvSpPr txBox="1">
            <a:spLocks/>
          </p:cNvSpPr>
          <p:nvPr/>
        </p:nvSpPr>
        <p:spPr>
          <a:xfrm>
            <a:off x="1241611" y="2053515"/>
            <a:ext cx="10442510" cy="476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请用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1﹙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完全由母亲负责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﹚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至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5﹙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完全由父亲负责）去表示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…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BDD4199-4955-497E-8CA0-B990B3DB9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415131"/>
              </p:ext>
            </p:extLst>
          </p:nvPr>
        </p:nvGraphicFramePr>
        <p:xfrm>
          <a:off x="1426553" y="2529656"/>
          <a:ext cx="10257568" cy="406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8427">
                  <a:extLst>
                    <a:ext uri="{9D8B030D-6E8A-4147-A177-3AD203B41FA5}">
                      <a16:colId xmlns:a16="http://schemas.microsoft.com/office/drawing/2014/main" val="680213330"/>
                    </a:ext>
                  </a:extLst>
                </a:gridCol>
                <a:gridCol w="2094249">
                  <a:extLst>
                    <a:ext uri="{9D8B030D-6E8A-4147-A177-3AD203B41FA5}">
                      <a16:colId xmlns:a16="http://schemas.microsoft.com/office/drawing/2014/main" val="1709166948"/>
                    </a:ext>
                  </a:extLst>
                </a:gridCol>
                <a:gridCol w="2334892">
                  <a:extLst>
                    <a:ext uri="{9D8B030D-6E8A-4147-A177-3AD203B41FA5}">
                      <a16:colId xmlns:a16="http://schemas.microsoft.com/office/drawing/2014/main" val="22722395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照顾子女的工作</a:t>
                      </a:r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父亲想怎样分工？</a:t>
                      </a:r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母亲想怎样分工？</a:t>
                      </a:r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238914"/>
                  </a:ext>
                </a:extLst>
              </a:tr>
              <a:tr h="32839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11) </a:t>
                      </a:r>
                      <a:r>
                        <a:rPr lang="zh-TW" altLang="en-US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安排子女「放电」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559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12)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与子女聊天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4611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13)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安排假日活动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47998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14)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安排亲子活动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925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15) </a:t>
                      </a:r>
                      <a:r>
                        <a:rPr lang="zh-TW" altLang="en-US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处理与子女学校相关的事宜</a:t>
                      </a:r>
                      <a:r>
                        <a:rPr lang="en-US" altLang="zh-TW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﹙</a:t>
                      </a:r>
                      <a:r>
                        <a:rPr lang="zh-TW" altLang="en-US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如：签通告、交费</a:t>
                      </a:r>
                      <a:r>
                        <a:rPr lang="en-US" altLang="zh-TW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﹚</a:t>
                      </a:r>
                      <a:endParaRPr lang="en-US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314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16)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处理与子女</a:t>
                      </a:r>
                      <a:r>
                        <a:rPr lang="zh-TW" altLang="en-US" sz="18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兴趣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班相关的事宜</a:t>
                      </a: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﹙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如：调堂、交费</a:t>
                      </a: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﹚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20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17)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接送子女上学和上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课外活动班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334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18)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协助子女温书和做功课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981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19)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参与子女学校举办的活动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846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altLang="zh-TW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20) </a:t>
                      </a:r>
                      <a:r>
                        <a:rPr lang="zh-TW" altLang="en-US" sz="1800" dirty="0">
                          <a:effectLst/>
                          <a:latin typeface="Century Gothic" panose="020B0502020202020204" pitchFamily="34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处理子女升学问题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882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254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031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加强父母亲之间合作的方法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760" y="1567470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父母</a:t>
            </a:r>
            <a:r>
              <a:rPr lang="zh-TW" altLang="en-US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各自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完成问卷后可以环绕以下问题作出讨论：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7F63CD7-D663-4A58-8FDF-EEE945B106FF}"/>
              </a:ext>
            </a:extLst>
          </p:cNvPr>
          <p:cNvSpPr txBox="1">
            <a:spLocks/>
          </p:cNvSpPr>
          <p:nvPr/>
        </p:nvSpPr>
        <p:spPr>
          <a:xfrm>
            <a:off x="1103593" y="2135420"/>
            <a:ext cx="10198128" cy="3600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父亲和母亲在照顾子女上有相似的期望吗？双方为每一项工作的评分相差多少？双方在哪一项工作的评分出现最大的不同？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父亲和母亲在照顾子女方面的实际分工，与双方期望有落差吗？在哪一项工作的落差最为明显？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回想过去一个月，父亲和母亲曾因为在育儿分工持不同期望而产生冲突吗？双方如何处理这些冲突？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43182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加强父母亲之间的合作的方法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564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赞赏：彼此欣赏对方在照顾子女上的付出： 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C33CCC-F3E0-4062-9F8D-A5A436C9B1F8}"/>
              </a:ext>
            </a:extLst>
          </p:cNvPr>
          <p:cNvSpPr txBox="1">
            <a:spLocks/>
          </p:cNvSpPr>
          <p:nvPr/>
        </p:nvSpPr>
        <p:spPr>
          <a:xfrm>
            <a:off x="765109" y="2089380"/>
            <a:ext cx="10515600" cy="1152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34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「</a:t>
            </a:r>
            <a:r>
              <a:rPr lang="zh-TW" altLang="en-US" sz="3400" b="1" dirty="0">
                <a:solidFill>
                  <a:srgbClr val="00B0F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只要有你在家，孩子就会笑声不断</a:t>
            </a:r>
            <a:r>
              <a:rPr lang="en-US" altLang="zh-TW" sz="3400" b="1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﹗</a:t>
            </a:r>
            <a:r>
              <a:rPr lang="zh-TW" altLang="en-US" sz="3400" b="1" dirty="0">
                <a:solidFill>
                  <a:srgbClr val="FF000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你真的很有幽默感</a:t>
            </a:r>
            <a:r>
              <a:rPr lang="en-US" altLang="zh-TW" sz="3400" b="1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﹗</a:t>
            </a:r>
            <a:r>
              <a:rPr lang="zh-TW" altLang="en-US" sz="34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」</a:t>
            </a:r>
            <a:endParaRPr lang="en-US" altLang="zh-TW" sz="34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6F0D53B-BF0A-4EB4-86B6-0CCF062A5AA3}"/>
              </a:ext>
            </a:extLst>
          </p:cNvPr>
          <p:cNvSpPr txBox="1">
            <a:spLocks/>
          </p:cNvSpPr>
          <p:nvPr/>
        </p:nvSpPr>
        <p:spPr>
          <a:xfrm>
            <a:off x="801655" y="3241524"/>
            <a:ext cx="10515600" cy="1188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34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「</a:t>
            </a:r>
            <a:r>
              <a:rPr lang="zh-TW" altLang="en-US" sz="3400" b="1" dirty="0">
                <a:solidFill>
                  <a:srgbClr val="00B0F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每天放工回家，无论你有多累，你都会准时和孩子谈谈上学的趣事</a:t>
            </a:r>
            <a:r>
              <a:rPr lang="zh-TW" altLang="en-US" sz="3400" b="1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。</a:t>
            </a:r>
            <a:r>
              <a:rPr lang="zh-TW" altLang="en-US" sz="3400" b="1" dirty="0">
                <a:solidFill>
                  <a:srgbClr val="FF000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你真的又坚毅又有爱心</a:t>
            </a:r>
            <a:r>
              <a:rPr lang="en-US" altLang="zh-TW" sz="3400" b="1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﹗</a:t>
            </a:r>
            <a:r>
              <a:rPr lang="zh-TW" altLang="en-US" sz="34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」</a:t>
            </a:r>
            <a:endParaRPr lang="en-US" altLang="zh-TW" sz="34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692A84-D52E-48C8-90E9-87E3E896728D}"/>
              </a:ext>
            </a:extLst>
          </p:cNvPr>
          <p:cNvSpPr txBox="1">
            <a:spLocks/>
          </p:cNvSpPr>
          <p:nvPr/>
        </p:nvSpPr>
        <p:spPr>
          <a:xfrm>
            <a:off x="801655" y="4520988"/>
            <a:ext cx="10515600" cy="1188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34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「</a:t>
            </a:r>
            <a:r>
              <a:rPr lang="zh-TW" altLang="en-US" sz="3400" b="1" dirty="0">
                <a:solidFill>
                  <a:srgbClr val="00B0F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你在星期天都走去听家长讲座，学习支持仔仔发展的知识</a:t>
            </a:r>
            <a:r>
              <a:rPr lang="zh-TW" altLang="en-US" sz="3400" b="1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。</a:t>
            </a:r>
            <a:r>
              <a:rPr lang="zh-TW" altLang="en-US" sz="3400" b="1" dirty="0">
                <a:solidFill>
                  <a:srgbClr val="FF000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你真是个喜爱学习的家长</a:t>
            </a:r>
            <a:r>
              <a:rPr lang="en-US" altLang="zh-TW" sz="3400" b="1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﹗ </a:t>
            </a:r>
            <a:r>
              <a:rPr lang="zh-TW" altLang="en-US" sz="34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」</a:t>
            </a:r>
            <a:endParaRPr lang="en-US" altLang="zh-TW" sz="34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BA17F0-85E1-44DA-A73F-88DD614AE0CA}"/>
              </a:ext>
            </a:extLst>
          </p:cNvPr>
          <p:cNvSpPr/>
          <p:nvPr/>
        </p:nvSpPr>
        <p:spPr>
          <a:xfrm>
            <a:off x="838200" y="5946130"/>
            <a:ext cx="10515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Gottman, J. (2018). </a:t>
            </a:r>
            <a:r>
              <a:rPr lang="en-US" sz="1400" i="1" dirty="0">
                <a:latin typeface="Century Gothic" panose="020B0502020202020204" pitchFamily="34" charset="0"/>
              </a:rPr>
              <a:t>The seven principles for making marriage work</a:t>
            </a:r>
            <a:r>
              <a:rPr lang="en-US" sz="1400" dirty="0">
                <a:latin typeface="Century Gothic" panose="020B0502020202020204" pitchFamily="34" charset="0"/>
              </a:rPr>
              <a:t>. </a:t>
            </a:r>
            <a:r>
              <a:rPr lang="en-US" sz="1400" dirty="0" err="1">
                <a:latin typeface="Century Gothic" panose="020B0502020202020204" pitchFamily="34" charset="0"/>
              </a:rPr>
              <a:t>Hachett</a:t>
            </a:r>
            <a:r>
              <a:rPr lang="en-US" sz="1400" dirty="0">
                <a:latin typeface="Century Gothic" panose="020B0502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Gottman, J., &amp; Gottman, J. (2017). The natural principles of love. </a:t>
            </a:r>
            <a:r>
              <a:rPr lang="en-US" sz="1400" i="1" dirty="0">
                <a:latin typeface="Century Gothic" panose="020B0502020202020204" pitchFamily="34" charset="0"/>
              </a:rPr>
              <a:t>Journal of Family Theory &amp; Review, 9(1)</a:t>
            </a:r>
            <a:r>
              <a:rPr lang="en-US" sz="1400" dirty="0">
                <a:latin typeface="Century Gothic" panose="020B0502020202020204" pitchFamily="34" charset="0"/>
              </a:rPr>
              <a:t>, 7-26.</a:t>
            </a:r>
          </a:p>
        </p:txBody>
      </p:sp>
    </p:spTree>
    <p:extLst>
      <p:ext uri="{BB962C8B-B14F-4D97-AF65-F5344CB8AC3E}">
        <p14:creationId xmlns:p14="http://schemas.microsoft.com/office/powerpoint/2010/main" val="71902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38199" y="6203044"/>
            <a:ext cx="106814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Rosen‐</a:t>
            </a:r>
            <a:r>
              <a:rPr lang="en-US" sz="1400" dirty="0" err="1">
                <a:latin typeface="Century Gothic" panose="020B0502020202020204" pitchFamily="34" charset="0"/>
              </a:rPr>
              <a:t>Grandon</a:t>
            </a:r>
            <a:r>
              <a:rPr lang="en-US" sz="1400" dirty="0">
                <a:latin typeface="Century Gothic" panose="020B0502020202020204" pitchFamily="34" charset="0"/>
              </a:rPr>
              <a:t>, J. R., Myers, J. E., &amp; Hattie, J. A. (2004). The relationship between marital characteristics, marital interaction processes, and marital satisfaction. </a:t>
            </a:r>
            <a:r>
              <a:rPr lang="en-US" sz="1400" i="1" dirty="0">
                <a:latin typeface="Century Gothic" panose="020B0502020202020204" pitchFamily="34" charset="0"/>
              </a:rPr>
              <a:t>Journal of Counseling &amp; Development, 82</a:t>
            </a:r>
            <a:r>
              <a:rPr lang="en-US" sz="1400" dirty="0">
                <a:latin typeface="Century Gothic" panose="020B0502020202020204" pitchFamily="34" charset="0"/>
              </a:rPr>
              <a:t>(1), 58-68.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87F90F2-954F-CDE8-6C6B-68AC80182266}"/>
              </a:ext>
            </a:extLst>
          </p:cNvPr>
          <p:cNvSpPr txBox="1">
            <a:spLocks/>
          </p:cNvSpPr>
          <p:nvPr/>
        </p:nvSpPr>
        <p:spPr>
          <a:xfrm>
            <a:off x="820799" y="9243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加强父母亲之间的合作的方法</a:t>
            </a: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71FC6A91-8D84-6FAA-AC07-0C84A7BA61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5398" y="1837355"/>
            <a:ext cx="8446403" cy="4202827"/>
          </a:xfrm>
          <a:prstGeom prst="rect">
            <a:avLst/>
          </a:prstGeom>
        </p:spPr>
      </p:pic>
      <p:sp>
        <p:nvSpPr>
          <p:cNvPr id="95" name="內容版面配置區 2">
            <a:extLst>
              <a:ext uri="{FF2B5EF4-FFF2-40B4-BE49-F238E27FC236}">
                <a16:creationId xmlns:a16="http://schemas.microsoft.com/office/drawing/2014/main" id="{CB21B6E1-CC13-7FEE-9A5B-4FB64EA1E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9404"/>
            <a:ext cx="10515600" cy="56795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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赞赏：将伴侣的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外显行为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与伴侣的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内在优点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连结起来： 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8488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C28ACD06-FFC4-44C1-8CE0-D6D2BAE552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660332"/>
              </p:ext>
            </p:extLst>
          </p:nvPr>
        </p:nvGraphicFramePr>
        <p:xfrm>
          <a:off x="1173411" y="1914355"/>
          <a:ext cx="10029373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5722">
                  <a:extLst>
                    <a:ext uri="{9D8B030D-6E8A-4147-A177-3AD203B41FA5}">
                      <a16:colId xmlns:a16="http://schemas.microsoft.com/office/drawing/2014/main" val="54694340"/>
                    </a:ext>
                  </a:extLst>
                </a:gridCol>
                <a:gridCol w="5023651">
                  <a:extLst>
                    <a:ext uri="{9D8B030D-6E8A-4147-A177-3AD203B41FA5}">
                      <a16:colId xmlns:a16="http://schemas.microsoft.com/office/drawing/2014/main" val="188326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Webdings" panose="05030102010509060703" pitchFamily="18" charset="2"/>
                        <a:buNone/>
                      </a:pPr>
                      <a:r>
                        <a:rPr lang="zh-TW" altLang="en-US" sz="3200" b="1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内在优点</a:t>
                      </a:r>
                      <a:endParaRPr lang="en-HK" sz="3200" b="1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外显行为</a:t>
                      </a:r>
                      <a:endParaRPr lang="en-HK" sz="3200" b="1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6253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"/>
                        <a:tabLst/>
                        <a:defRPr/>
                      </a:pPr>
                      <a:r>
                        <a:rPr lang="zh-TW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优点一：</a:t>
                      </a:r>
                      <a:endParaRPr lang="en-US" altLang="zh-TW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"/>
                        <a:tabLst/>
                        <a:defRPr/>
                      </a:pPr>
                      <a:endParaRPr lang="en-HK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"/>
                        <a:tabLst/>
                        <a:defRPr/>
                      </a:pPr>
                      <a:endParaRPr lang="en-HK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HK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1179254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"/>
                      </a:pPr>
                      <a:r>
                        <a:rPr lang="zh-TW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优点二：</a:t>
                      </a:r>
                      <a:endParaRPr lang="en-US" altLang="zh-TW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457200" indent="-457200">
                        <a:buFont typeface="Wingdings" panose="05000000000000000000" pitchFamily="2" charset="2"/>
                        <a:buChar char=""/>
                      </a:pPr>
                      <a:endParaRPr lang="en-US" altLang="zh-TW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457200" indent="-457200">
                        <a:buFont typeface="Wingdings" panose="05000000000000000000" pitchFamily="2" charset="2"/>
                        <a:buChar char=""/>
                      </a:pPr>
                      <a:endParaRPr lang="zh-TW" altLang="en-US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HK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7286697"/>
                  </a:ext>
                </a:extLst>
              </a:tr>
              <a:tr h="629920"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"/>
                      </a:pPr>
                      <a:r>
                        <a:rPr lang="zh-TW" altLang="en-US" sz="28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优点三：</a:t>
                      </a:r>
                    </a:p>
                    <a:p>
                      <a:pPr marL="457200" indent="-457200">
                        <a:buFont typeface="Wingdings" panose="05000000000000000000" pitchFamily="2" charset="2"/>
                        <a:buChar char=""/>
                      </a:pPr>
                      <a:endParaRPr lang="en-HK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457200" indent="-457200">
                        <a:buFont typeface="Wingdings" panose="05000000000000000000" pitchFamily="2" charset="2"/>
                        <a:buChar char=""/>
                      </a:pPr>
                      <a:endParaRPr lang="en-HK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HK" sz="28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9999912"/>
                  </a:ext>
                </a:extLst>
              </a:tr>
            </a:tbl>
          </a:graphicData>
        </a:graphic>
      </p:graphicFrame>
      <p:sp>
        <p:nvSpPr>
          <p:cNvPr id="10" name="標題 1">
            <a:extLst>
              <a:ext uri="{FF2B5EF4-FFF2-40B4-BE49-F238E27FC236}">
                <a16:creationId xmlns:a16="http://schemas.microsoft.com/office/drawing/2014/main" id="{39AE8AEE-60BD-6236-A438-0BF929990EFE}"/>
              </a:ext>
            </a:extLst>
          </p:cNvPr>
          <p:cNvSpPr txBox="1">
            <a:spLocks/>
          </p:cNvSpPr>
          <p:nvPr/>
        </p:nvSpPr>
        <p:spPr>
          <a:xfrm>
            <a:off x="820799" y="9243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加强父母亲之间的合作的方法</a:t>
            </a:r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47A7065C-1BED-1F7E-9AF5-692F16397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9404"/>
            <a:ext cx="10515600" cy="56795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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将伴侣的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外显行为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与伴侣的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内在优点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连结起来： 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15053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391" y="208860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处理因照顾子女而产生冲突的技巧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EB440C7-A58D-410E-92BC-52BD0103C0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25964"/>
              </p:ext>
            </p:extLst>
          </p:nvPr>
        </p:nvGraphicFramePr>
        <p:xfrm>
          <a:off x="1319112" y="1821835"/>
          <a:ext cx="6239489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7893">
                  <a:extLst>
                    <a:ext uri="{9D8B030D-6E8A-4147-A177-3AD203B41FA5}">
                      <a16:colId xmlns:a16="http://schemas.microsoft.com/office/drawing/2014/main" val="3196985991"/>
                    </a:ext>
                  </a:extLst>
                </a:gridCol>
                <a:gridCol w="3781596">
                  <a:extLst>
                    <a:ext uri="{9D8B030D-6E8A-4147-A177-3AD203B41FA5}">
                      <a16:colId xmlns:a16="http://schemas.microsoft.com/office/drawing/2014/main" val="41247953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情景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较负面的想法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287922"/>
                  </a:ext>
                </a:extLst>
              </a:tr>
              <a:tr h="616199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伴侣没有买文具给子女，但子女明天上课要用那件文具。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「他真是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一个自私的人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」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  <a:p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9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带子女去公园后，回家见到另一半在玩手机。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「她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从不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带妹妹去公园，真是个不负责任的家长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」、「她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总是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在玩手机，整天只是顾自己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」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423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放工回家，伴侣没有走出来问候。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「我辛苦放工回家就要照顾宝宝，他一句问候说话都没有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他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一点都不关心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我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」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047027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F83B05A6-E642-41D6-A2E3-3FE8EDC6586A}"/>
              </a:ext>
            </a:extLst>
          </p:cNvPr>
          <p:cNvSpPr/>
          <p:nvPr/>
        </p:nvSpPr>
        <p:spPr>
          <a:xfrm>
            <a:off x="801654" y="6121283"/>
            <a:ext cx="105156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entury Gothic" panose="020B0502020202020204" pitchFamily="34" charset="0"/>
              </a:rPr>
              <a:t>Feinberg, M. E., Kan, M. L., &amp; </a:t>
            </a:r>
            <a:r>
              <a:rPr lang="en-US" sz="1200" dirty="0" err="1">
                <a:latin typeface="Century Gothic" panose="020B0502020202020204" pitchFamily="34" charset="0"/>
              </a:rPr>
              <a:t>Goslin</a:t>
            </a:r>
            <a:r>
              <a:rPr lang="en-US" sz="1200" dirty="0">
                <a:latin typeface="Century Gothic" panose="020B0502020202020204" pitchFamily="34" charset="0"/>
              </a:rPr>
              <a:t>, M. C. (2009). Enhancing </a:t>
            </a:r>
            <a:r>
              <a:rPr lang="en-US" sz="1200" dirty="0" err="1">
                <a:latin typeface="Century Gothic" panose="020B0502020202020204" pitchFamily="34" charset="0"/>
              </a:rPr>
              <a:t>coparenting</a:t>
            </a:r>
            <a:r>
              <a:rPr lang="en-US" sz="1200" dirty="0">
                <a:latin typeface="Century Gothic" panose="020B0502020202020204" pitchFamily="34" charset="0"/>
              </a:rPr>
              <a:t>, parenting, and child self-regulation: Effects of Family Foundations 1 year after birth. </a:t>
            </a:r>
            <a:r>
              <a:rPr lang="en-US" sz="1200" i="1" dirty="0">
                <a:latin typeface="Century Gothic" panose="020B0502020202020204" pitchFamily="34" charset="0"/>
              </a:rPr>
              <a:t>Prevention Science, 10, </a:t>
            </a:r>
            <a:r>
              <a:rPr lang="en-US" sz="1200" dirty="0">
                <a:latin typeface="Century Gothic" panose="020B0502020202020204" pitchFamily="34" charset="0"/>
              </a:rPr>
              <a:t>276-285. </a:t>
            </a:r>
          </a:p>
        </p:txBody>
      </p:sp>
      <p:sp>
        <p:nvSpPr>
          <p:cNvPr id="10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391" y="1259948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常见的负面想法：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1178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391" y="208860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处理因照顾子女而产生冲突的技巧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EB440C7-A58D-410E-92BC-52BD0103C0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659388"/>
              </p:ext>
            </p:extLst>
          </p:nvPr>
        </p:nvGraphicFramePr>
        <p:xfrm>
          <a:off x="1319112" y="1821835"/>
          <a:ext cx="6239489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7893">
                  <a:extLst>
                    <a:ext uri="{9D8B030D-6E8A-4147-A177-3AD203B41FA5}">
                      <a16:colId xmlns:a16="http://schemas.microsoft.com/office/drawing/2014/main" val="3196985991"/>
                    </a:ext>
                  </a:extLst>
                </a:gridCol>
                <a:gridCol w="3781596">
                  <a:extLst>
                    <a:ext uri="{9D8B030D-6E8A-4147-A177-3AD203B41FA5}">
                      <a16:colId xmlns:a16="http://schemas.microsoft.com/office/drawing/2014/main" val="41247953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情景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较负面的想法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287922"/>
                  </a:ext>
                </a:extLst>
              </a:tr>
              <a:tr h="616199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伴侣没有买文具给子女，但子女明天上课要用那件文具。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「他真是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一个自私的人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」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  <a:p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9653"/>
                  </a:ext>
                </a:extLst>
              </a:tr>
              <a:tr h="699928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带子女去公园后，回家见到另一半在玩手机。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「她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从不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带妹妹去公园，真是个不负责任的家长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」、「她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总是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在玩手机，整天只是顾自己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」</a:t>
                      </a:r>
                      <a:endParaRPr lang="en-US" altLang="zh-TW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423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放工回家，伴侣没有走出来问候。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「我辛苦放工回家就要照顾宝宝，他一句问候说话都没有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他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一点都不关心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我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」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047027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F83B05A6-E642-41D6-A2E3-3FE8EDC6586A}"/>
              </a:ext>
            </a:extLst>
          </p:cNvPr>
          <p:cNvSpPr/>
          <p:nvPr/>
        </p:nvSpPr>
        <p:spPr>
          <a:xfrm>
            <a:off x="801654" y="6121283"/>
            <a:ext cx="105156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entury Gothic" panose="020B0502020202020204" pitchFamily="34" charset="0"/>
              </a:rPr>
              <a:t>Feinberg, M. E., Kan, M. L., &amp; </a:t>
            </a:r>
            <a:r>
              <a:rPr lang="en-US" sz="1200" dirty="0" err="1">
                <a:latin typeface="Century Gothic" panose="020B0502020202020204" pitchFamily="34" charset="0"/>
              </a:rPr>
              <a:t>Goslin</a:t>
            </a:r>
            <a:r>
              <a:rPr lang="en-US" sz="1200" dirty="0">
                <a:latin typeface="Century Gothic" panose="020B0502020202020204" pitchFamily="34" charset="0"/>
              </a:rPr>
              <a:t>, M. C. (2009). Enhancing </a:t>
            </a:r>
            <a:r>
              <a:rPr lang="en-US" sz="1200" dirty="0" err="1">
                <a:latin typeface="Century Gothic" panose="020B0502020202020204" pitchFamily="34" charset="0"/>
              </a:rPr>
              <a:t>coparenting</a:t>
            </a:r>
            <a:r>
              <a:rPr lang="en-US" sz="1200" dirty="0">
                <a:latin typeface="Century Gothic" panose="020B0502020202020204" pitchFamily="34" charset="0"/>
              </a:rPr>
              <a:t>, parenting, and child self-regulation: Effects of Family Foundations 1 year after birth. </a:t>
            </a:r>
            <a:r>
              <a:rPr lang="en-US" sz="1200" i="1" dirty="0">
                <a:latin typeface="Century Gothic" panose="020B0502020202020204" pitchFamily="34" charset="0"/>
              </a:rPr>
              <a:t>Prevention Science, 10, </a:t>
            </a:r>
            <a:r>
              <a:rPr lang="en-US" sz="1200" dirty="0">
                <a:latin typeface="Century Gothic" panose="020B0502020202020204" pitchFamily="34" charset="0"/>
              </a:rPr>
              <a:t>276-285. </a:t>
            </a: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391" y="1259948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运用正面想法取代负面想法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94C8A5D-C13B-451E-B434-A39845558A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398592"/>
              </p:ext>
            </p:extLst>
          </p:nvPr>
        </p:nvGraphicFramePr>
        <p:xfrm>
          <a:off x="7665513" y="1828027"/>
          <a:ext cx="4300628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0628">
                  <a:extLst>
                    <a:ext uri="{9D8B030D-6E8A-4147-A177-3AD203B41FA5}">
                      <a16:colId xmlns:a16="http://schemas.microsoft.com/office/drawing/2014/main" val="6379557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较正面的想法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498918"/>
                  </a:ext>
                </a:extLst>
              </a:tr>
              <a:tr h="616199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「他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在这一件事情上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疏忽了。他可能一时间忘记了。」</a:t>
                      </a:r>
                      <a:endParaRPr lang="en-US" altLang="zh-TW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  <a:p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86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「她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也有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带妹妹去兴趣班，但我想她和我一起带妹妹去公园。」、「她每天留在家中照顾妹妹的生活起居，她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也需要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me time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。」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320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平时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我放工回家他都会跟我倾计。我猜他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今天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可能有东西要急着要完成</a:t>
                      </a:r>
                      <a:r>
                        <a:rPr lang="en-US" altLang="zh-TW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﹗</a:t>
                      </a:r>
                      <a:r>
                        <a:rPr lang="zh-TW" altLang="en-US" sz="20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」</a:t>
                      </a:r>
                      <a:endParaRPr lang="en-US" sz="20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917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57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8B4F8-1BFA-D44D-CC4A-819BAB59B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3639" y="1807551"/>
            <a:ext cx="10515600" cy="2142871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「当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…﹙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具体形容伴侣的负面行为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﹚</a:t>
            </a: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我觉得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…﹙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描述自己的内心感受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﹚</a:t>
            </a: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因为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…﹙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描述自己觉得负面行为的负面影响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﹚</a:t>
            </a: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我希望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…﹙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提出自己的期望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﹚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</a:p>
        </p:txBody>
      </p:sp>
      <p:sp>
        <p:nvSpPr>
          <p:cNvPr id="6" name="文字方塊 4">
            <a:extLst>
              <a:ext uri="{FF2B5EF4-FFF2-40B4-BE49-F238E27FC236}">
                <a16:creationId xmlns:a16="http://schemas.microsoft.com/office/drawing/2014/main" id="{C723E41D-74D2-A3D1-CF7F-A6B0C0CD8080}"/>
              </a:ext>
            </a:extLst>
          </p:cNvPr>
          <p:cNvSpPr txBox="1"/>
          <p:nvPr/>
        </p:nvSpPr>
        <p:spPr>
          <a:xfrm>
            <a:off x="838200" y="6088271"/>
            <a:ext cx="109810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400" dirty="0" err="1">
                <a:latin typeface="Century Gothic" panose="020B0502020202020204" pitchFamily="34" charset="0"/>
              </a:rPr>
              <a:t>Erford</a:t>
            </a:r>
            <a:r>
              <a:rPr lang="en-US" altLang="zh-TW" sz="1400" dirty="0">
                <a:latin typeface="Century Gothic" panose="020B0502020202020204" pitchFamily="34" charset="0"/>
              </a:rPr>
              <a:t>, B. T. (2010). </a:t>
            </a:r>
            <a:r>
              <a:rPr lang="en-US" altLang="zh-TW" sz="1400" i="1" dirty="0">
                <a:latin typeface="Century Gothic" panose="020B0502020202020204" pitchFamily="34" charset="0"/>
              </a:rPr>
              <a:t>I-messages. 35 techniques every counselor should know</a:t>
            </a:r>
            <a:r>
              <a:rPr lang="en-US" altLang="zh-TW" sz="1400" dirty="0">
                <a:latin typeface="Century Gothic" panose="020B0502020202020204" pitchFamily="34" charset="0"/>
              </a:rPr>
              <a:t>. Pearson.</a:t>
            </a:r>
            <a:endParaRPr lang="en-HK" sz="1400" dirty="0">
              <a:latin typeface="Century Gothic" panose="020B0502020202020204" pitchFamily="34" charset="0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1F93A0AD-1AB1-C50A-0A3A-F5FA70133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391" y="208860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处理因照顾子女而产生冲突的技巧</a:t>
            </a: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7B8878C1-D5AF-4DE2-3D2D-EE5BA0530B5D}"/>
              </a:ext>
            </a:extLst>
          </p:cNvPr>
          <p:cNvSpPr txBox="1">
            <a:spLocks/>
          </p:cNvSpPr>
          <p:nvPr/>
        </p:nvSpPr>
        <p:spPr>
          <a:xfrm>
            <a:off x="937391" y="1259948"/>
            <a:ext cx="10515600" cy="567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运用「我」讯息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5734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大纲</a:t>
            </a:r>
            <a:endParaRPr lang="zh-HK" altLang="en-US" sz="6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8B4F8-1BFA-D44D-CC4A-819BAB59B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5556"/>
            <a:ext cx="10515600" cy="4351338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了解父母亲之间合作的重要性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了解加强父母亲之间合作的方法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掌握处理因照顾子女而产生冲突的技巧</a:t>
            </a:r>
          </a:p>
          <a:p>
            <a:pPr>
              <a:buFont typeface="Wingdings" panose="05000000000000000000" pitchFamily="2" charset="2"/>
              <a:buChar char=""/>
            </a:pP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8503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648853-ED05-4F51-AA64-B060C9B41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386862"/>
              </p:ext>
            </p:extLst>
          </p:nvPr>
        </p:nvGraphicFramePr>
        <p:xfrm>
          <a:off x="937391" y="1827899"/>
          <a:ext cx="10748579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3875">
                  <a:extLst>
                    <a:ext uri="{9D8B030D-6E8A-4147-A177-3AD203B41FA5}">
                      <a16:colId xmlns:a16="http://schemas.microsoft.com/office/drawing/2014/main" val="3196985991"/>
                    </a:ext>
                  </a:extLst>
                </a:gridCol>
                <a:gridCol w="7804704">
                  <a:extLst>
                    <a:ext uri="{9D8B030D-6E8A-4147-A177-3AD203B41FA5}">
                      <a16:colId xmlns:a16="http://schemas.microsoft.com/office/drawing/2014/main" val="41247953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6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情景</a:t>
                      </a:r>
                      <a:endParaRPr lang="en-US" sz="26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26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「我」讯息</a:t>
                      </a:r>
                      <a:endParaRPr lang="en-US" sz="26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287922"/>
                  </a:ext>
                </a:extLst>
              </a:tr>
              <a:tr h="616199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伴侣没有买文具给孩子，但子女明天上课要用那件文具。</a:t>
                      </a:r>
                      <a:endParaRPr lang="en-US" altLang="zh-TW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「当你刚才告诉我你没有买文具给</a:t>
                      </a:r>
                      <a:r>
                        <a:rPr lang="en-US" altLang="zh-TW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B</a:t>
                      </a: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仔时，我觉得有点失望，因为我怕</a:t>
                      </a:r>
                      <a:r>
                        <a:rPr lang="en-US" altLang="zh-TW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B</a:t>
                      </a: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仔明天上课没有文具用。我希望你下次可以在手机加入提示讯息。」</a:t>
                      </a: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9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带子女去公园后，回家见到另一半在玩手机。</a:t>
                      </a: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「上星期当我带妹妹去公园后见你在家玩手机，我心里突然觉得很想念你，因为我想你、我和妹妹三个人有多点时间在一起。我希望我们这个月找个机会三个人一起去公园玩。」</a:t>
                      </a: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423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放工回家，伴侣没有走出来问候。</a:t>
                      </a: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「昨天当我放工回家，见你没有出来跟我说话，我觉得有点孤单，因为我很想回家就见到你，就算你</a:t>
                      </a:r>
                      <a:r>
                        <a:rPr lang="en-US" altLang="zh-TW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say</a:t>
                      </a: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个</a:t>
                      </a:r>
                      <a:r>
                        <a:rPr lang="en-US" altLang="zh-TW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hi</a:t>
                      </a: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我都会很高兴。我希望先跟我打声招呼才继续工作。」</a:t>
                      </a: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047027"/>
                  </a:ext>
                </a:extLst>
              </a:tr>
            </a:tbl>
          </a:graphicData>
        </a:graphic>
      </p:graphicFrame>
      <p:sp>
        <p:nvSpPr>
          <p:cNvPr id="17" name="標題 1">
            <a:extLst>
              <a:ext uri="{FF2B5EF4-FFF2-40B4-BE49-F238E27FC236}">
                <a16:creationId xmlns:a16="http://schemas.microsoft.com/office/drawing/2014/main" id="{8125882C-2193-78BC-0901-005C7BCDC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391" y="208860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处理因照顾子女而产生冲突的技巧</a:t>
            </a:r>
          </a:p>
        </p:txBody>
      </p:sp>
      <p:sp>
        <p:nvSpPr>
          <p:cNvPr id="18" name="內容版面配置區 2">
            <a:extLst>
              <a:ext uri="{FF2B5EF4-FFF2-40B4-BE49-F238E27FC236}">
                <a16:creationId xmlns:a16="http://schemas.microsoft.com/office/drawing/2014/main" id="{88F405F6-7BE5-F684-3AA1-E1B056A102D4}"/>
              </a:ext>
            </a:extLst>
          </p:cNvPr>
          <p:cNvSpPr txBox="1">
            <a:spLocks/>
          </p:cNvSpPr>
          <p:nvPr/>
        </p:nvSpPr>
        <p:spPr>
          <a:xfrm>
            <a:off x="937391" y="1259948"/>
            <a:ext cx="10515600" cy="567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运用「我」讯息：具体清楚地表达自己的想法和感受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文字方塊 4">
            <a:extLst>
              <a:ext uri="{FF2B5EF4-FFF2-40B4-BE49-F238E27FC236}">
                <a16:creationId xmlns:a16="http://schemas.microsoft.com/office/drawing/2014/main" id="{2F5210D4-FC14-83A7-63BF-419D1B6873C6}"/>
              </a:ext>
            </a:extLst>
          </p:cNvPr>
          <p:cNvSpPr txBox="1"/>
          <p:nvPr/>
        </p:nvSpPr>
        <p:spPr>
          <a:xfrm>
            <a:off x="821160" y="6387086"/>
            <a:ext cx="109810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400" dirty="0" err="1">
                <a:latin typeface="Century Gothic" panose="020B0502020202020204" pitchFamily="34" charset="0"/>
              </a:rPr>
              <a:t>Erford</a:t>
            </a:r>
            <a:r>
              <a:rPr lang="en-US" altLang="zh-TW" sz="1400" dirty="0">
                <a:latin typeface="Century Gothic" panose="020B0502020202020204" pitchFamily="34" charset="0"/>
              </a:rPr>
              <a:t>, B. T. (2010). </a:t>
            </a:r>
            <a:r>
              <a:rPr lang="en-US" altLang="zh-TW" sz="1400" i="1" dirty="0">
                <a:latin typeface="Century Gothic" panose="020B0502020202020204" pitchFamily="34" charset="0"/>
              </a:rPr>
              <a:t>I-messages. 35 techniques every counselor should know</a:t>
            </a:r>
            <a:r>
              <a:rPr lang="en-US" altLang="zh-TW" sz="1400" dirty="0">
                <a:latin typeface="Century Gothic" panose="020B0502020202020204" pitchFamily="34" charset="0"/>
              </a:rPr>
              <a:t>. Pearson.</a:t>
            </a:r>
            <a:endParaRPr lang="en-HK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6799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648853-ED05-4F51-AA64-B060C9B41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461885"/>
              </p:ext>
            </p:extLst>
          </p:nvPr>
        </p:nvGraphicFramePr>
        <p:xfrm>
          <a:off x="952525" y="1946832"/>
          <a:ext cx="10748579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6599">
                  <a:extLst>
                    <a:ext uri="{9D8B030D-6E8A-4147-A177-3AD203B41FA5}">
                      <a16:colId xmlns:a16="http://schemas.microsoft.com/office/drawing/2014/main" val="3196985991"/>
                    </a:ext>
                  </a:extLst>
                </a:gridCol>
                <a:gridCol w="7301980">
                  <a:extLst>
                    <a:ext uri="{9D8B030D-6E8A-4147-A177-3AD203B41FA5}">
                      <a16:colId xmlns:a16="http://schemas.microsoft.com/office/drawing/2014/main" val="41247953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6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情景</a:t>
                      </a:r>
                      <a:endParaRPr lang="en-US" sz="26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26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「我」讯息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287922"/>
                  </a:ext>
                </a:extLst>
              </a:tr>
              <a:tr h="61619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1) </a:t>
                      </a: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明天便是考试周，伴侣还跟子女打机。</a:t>
                      </a:r>
                      <a:endParaRPr lang="en-US" altLang="zh-TW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9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2) </a:t>
                      </a: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伴侣没有准时到学校接子女放学，子女在学校等了一个小时。</a:t>
                      </a: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423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3) </a:t>
                      </a: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当我教导子女做功课而感到生气时，伴侣还责怪我。</a:t>
                      </a: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047027"/>
                  </a:ext>
                </a:extLst>
              </a:tr>
            </a:tbl>
          </a:graphicData>
        </a:graphic>
      </p:graphicFrame>
      <p:sp>
        <p:nvSpPr>
          <p:cNvPr id="13" name="標題 1">
            <a:extLst>
              <a:ext uri="{FF2B5EF4-FFF2-40B4-BE49-F238E27FC236}">
                <a16:creationId xmlns:a16="http://schemas.microsoft.com/office/drawing/2014/main" id="{26DDEADD-1531-CDBD-91FF-C629D5A8B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391" y="208860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处理因照顾子女而产生冲突的技巧</a:t>
            </a:r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FD8CD9D6-F662-97D7-F559-1F79D8DB4F59}"/>
              </a:ext>
            </a:extLst>
          </p:cNvPr>
          <p:cNvSpPr txBox="1">
            <a:spLocks/>
          </p:cNvSpPr>
          <p:nvPr/>
        </p:nvSpPr>
        <p:spPr>
          <a:xfrm>
            <a:off x="937391" y="1259948"/>
            <a:ext cx="10515600" cy="567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运用「我」讯息：具体清楚地表达自己的想法和感受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27114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648853-ED05-4F51-AA64-B060C9B41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141260"/>
              </p:ext>
            </p:extLst>
          </p:nvPr>
        </p:nvGraphicFramePr>
        <p:xfrm>
          <a:off x="970455" y="1830291"/>
          <a:ext cx="10748579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6599">
                  <a:extLst>
                    <a:ext uri="{9D8B030D-6E8A-4147-A177-3AD203B41FA5}">
                      <a16:colId xmlns:a16="http://schemas.microsoft.com/office/drawing/2014/main" val="3196985991"/>
                    </a:ext>
                  </a:extLst>
                </a:gridCol>
                <a:gridCol w="7301980">
                  <a:extLst>
                    <a:ext uri="{9D8B030D-6E8A-4147-A177-3AD203B41FA5}">
                      <a16:colId xmlns:a16="http://schemas.microsoft.com/office/drawing/2014/main" val="41247953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6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情景</a:t>
                      </a:r>
                      <a:endParaRPr lang="en-US" sz="26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26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「我」讯息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287922"/>
                  </a:ext>
                </a:extLst>
              </a:tr>
              <a:tr h="616199"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4) </a:t>
                      </a: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这几天放工回家，都看见伴侣买了很多零食给子女。</a:t>
                      </a:r>
                      <a:endParaRPr lang="en-US" altLang="zh-TW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9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5) </a:t>
                      </a: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伴侣已经连续多天没有回家吃晚饭。</a:t>
                      </a: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423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6) </a:t>
                      </a:r>
                      <a:r>
                        <a:rPr lang="zh-TW" altLang="en-US" sz="240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伴侣替子女在周未安排了各式各样的补习班和兴趣班。</a:t>
                      </a:r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047027"/>
                  </a:ext>
                </a:extLst>
              </a:tr>
            </a:tbl>
          </a:graphicData>
        </a:graphic>
      </p:graphicFrame>
      <p:sp>
        <p:nvSpPr>
          <p:cNvPr id="13" name="標題 1">
            <a:extLst>
              <a:ext uri="{FF2B5EF4-FFF2-40B4-BE49-F238E27FC236}">
                <a16:creationId xmlns:a16="http://schemas.microsoft.com/office/drawing/2014/main" id="{2748AC5D-0C97-0593-4C68-84FA4E5F7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391" y="208860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处理因照顾子女而产生冲突的技巧</a:t>
            </a:r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231B19CD-9DC8-4A43-B6E8-B190698C5DA3}"/>
              </a:ext>
            </a:extLst>
          </p:cNvPr>
          <p:cNvSpPr txBox="1">
            <a:spLocks/>
          </p:cNvSpPr>
          <p:nvPr/>
        </p:nvSpPr>
        <p:spPr>
          <a:xfrm>
            <a:off x="937391" y="1259948"/>
            <a:ext cx="10515600" cy="567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运用「我」讯息：具体清楚地表达自己的想法和感受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237303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001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处理因照顾子女而产生冲突的技巧</a:t>
            </a:r>
          </a:p>
        </p:txBody>
      </p:sp>
      <p:sp>
        <p:nvSpPr>
          <p:cNvPr id="10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455" y="1201588"/>
            <a:ext cx="10515600" cy="567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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了解自己在冲突中展现的沟通风格：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3B05A6-E642-41D6-A2E3-3FE8EDC6586A}"/>
              </a:ext>
            </a:extLst>
          </p:cNvPr>
          <p:cNvSpPr/>
          <p:nvPr/>
        </p:nvSpPr>
        <p:spPr>
          <a:xfrm>
            <a:off x="801654" y="6121283"/>
            <a:ext cx="105156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entury Gothic" panose="020B0502020202020204" pitchFamily="34" charset="0"/>
              </a:rPr>
              <a:t>Kilmann, R. H., &amp; Thomas, K. W. (1977). Developing a forced-choice measure of conflict-handling behavior: The "MODE" instrument. </a:t>
            </a:r>
            <a:r>
              <a:rPr lang="en-US" sz="1200" i="1" dirty="0">
                <a:latin typeface="Century Gothic" panose="020B0502020202020204" pitchFamily="34" charset="0"/>
              </a:rPr>
              <a:t>Educational and Psychological Measurement, 37</a:t>
            </a:r>
            <a:r>
              <a:rPr lang="en-US" altLang="zh-TW" sz="1200" dirty="0">
                <a:latin typeface="Century Gothic" panose="020B0502020202020204" pitchFamily="34" charset="0"/>
              </a:rPr>
              <a:t>(2)</a:t>
            </a:r>
            <a:r>
              <a:rPr lang="en-US" sz="1200" dirty="0">
                <a:latin typeface="Century Gothic" panose="020B0502020202020204" pitchFamily="34" charset="0"/>
              </a:rPr>
              <a:t>, 309-325.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EC5148C-39AA-4007-B151-38232A56DF3C}"/>
              </a:ext>
            </a:extLst>
          </p:cNvPr>
          <p:cNvCxnSpPr>
            <a:cxnSpLocks/>
          </p:cNvCxnSpPr>
          <p:nvPr/>
        </p:nvCxnSpPr>
        <p:spPr>
          <a:xfrm>
            <a:off x="3229561" y="5880846"/>
            <a:ext cx="506279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6FBAF61-9D57-41A4-98AE-6AE04C0A716A}"/>
              </a:ext>
            </a:extLst>
          </p:cNvPr>
          <p:cNvCxnSpPr>
            <a:cxnSpLocks/>
          </p:cNvCxnSpPr>
          <p:nvPr/>
        </p:nvCxnSpPr>
        <p:spPr>
          <a:xfrm flipV="1">
            <a:off x="3229561" y="1961473"/>
            <a:ext cx="0" cy="39193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0418220A-0CB6-47DC-B0D9-601A1FF9881C}"/>
              </a:ext>
            </a:extLst>
          </p:cNvPr>
          <p:cNvSpPr/>
          <p:nvPr/>
        </p:nvSpPr>
        <p:spPr>
          <a:xfrm>
            <a:off x="1066800" y="1961473"/>
            <a:ext cx="20349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我有多在意自己的想法和需要</a:t>
            </a:r>
            <a:endParaRPr lang="en-HK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990067-9250-49DF-8138-6C4CF620F6AB}"/>
              </a:ext>
            </a:extLst>
          </p:cNvPr>
          <p:cNvSpPr/>
          <p:nvPr/>
        </p:nvSpPr>
        <p:spPr>
          <a:xfrm>
            <a:off x="8292353" y="5474952"/>
            <a:ext cx="20349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我有多在意伴侣的想法和需要</a:t>
            </a:r>
            <a:endParaRPr lang="en-HK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AB980E-FBF0-4DE8-8DEE-04D59A303D69}"/>
              </a:ext>
            </a:extLst>
          </p:cNvPr>
          <p:cNvSpPr/>
          <p:nvPr/>
        </p:nvSpPr>
        <p:spPr>
          <a:xfrm>
            <a:off x="6839375" y="4609079"/>
            <a:ext cx="1559843" cy="779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迁就</a:t>
            </a:r>
            <a:endParaRPr lang="en-US" sz="3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6B2937-C5BC-4F8F-A53E-B04BDB142F2B}"/>
              </a:ext>
            </a:extLst>
          </p:cNvPr>
          <p:cNvSpPr/>
          <p:nvPr/>
        </p:nvSpPr>
        <p:spPr>
          <a:xfrm>
            <a:off x="6839375" y="2211917"/>
            <a:ext cx="1559843" cy="779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协作</a:t>
            </a:r>
            <a:endParaRPr lang="en-US" sz="3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DD8580-7A51-4FA1-A9AB-7D1936C5443B}"/>
              </a:ext>
            </a:extLst>
          </p:cNvPr>
          <p:cNvSpPr/>
          <p:nvPr/>
        </p:nvSpPr>
        <p:spPr>
          <a:xfrm>
            <a:off x="5279532" y="3315010"/>
            <a:ext cx="1559843" cy="779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妥协</a:t>
            </a:r>
            <a:endParaRPr lang="en-US" sz="3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4261895-696B-42CD-8CAB-41A4A577FE85}"/>
              </a:ext>
            </a:extLst>
          </p:cNvPr>
          <p:cNvSpPr/>
          <p:nvPr/>
        </p:nvSpPr>
        <p:spPr>
          <a:xfrm>
            <a:off x="3845876" y="4583190"/>
            <a:ext cx="1559843" cy="779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回避</a:t>
            </a:r>
            <a:endParaRPr lang="en-US" sz="3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6490610-B76F-48D9-B137-2B0E7559194D}"/>
              </a:ext>
            </a:extLst>
          </p:cNvPr>
          <p:cNvSpPr/>
          <p:nvPr/>
        </p:nvSpPr>
        <p:spPr>
          <a:xfrm>
            <a:off x="3845876" y="2257791"/>
            <a:ext cx="1559843" cy="779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竞争</a:t>
            </a:r>
            <a:endParaRPr lang="en-US" sz="3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7777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001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处理因照顾子女而产生冲突的技巧</a:t>
            </a:r>
          </a:p>
        </p:txBody>
      </p:sp>
      <p:sp>
        <p:nvSpPr>
          <p:cNvPr id="10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3566" y="2035343"/>
            <a:ext cx="9597911" cy="904951"/>
          </a:xfrm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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协作型和妥协型都能平衡双方的需要，所以能够加强父母亲之间的合作度，减少因为冲突而出现的负面情绪。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D1F50EAE-9DCE-B497-D6F1-A9ABD31B964C}"/>
              </a:ext>
            </a:extLst>
          </p:cNvPr>
          <p:cNvSpPr txBox="1">
            <a:spLocks/>
          </p:cNvSpPr>
          <p:nvPr/>
        </p:nvSpPr>
        <p:spPr>
          <a:xfrm>
            <a:off x="1473566" y="3056416"/>
            <a:ext cx="9597911" cy="1318232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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竞争型容易出现「家衰口不停」或「一强一弱」的局面，子女可能会觉得自己令到父母不和，亦可能失去对较「弱」那一位父母的尊重。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7E8C8047-F2C8-D2C5-3564-B45E2BBDA83B}"/>
              </a:ext>
            </a:extLst>
          </p:cNvPr>
          <p:cNvSpPr txBox="1">
            <a:spLocks/>
          </p:cNvSpPr>
          <p:nvPr/>
        </p:nvSpPr>
        <p:spPr>
          <a:xfrm>
            <a:off x="1473566" y="4548291"/>
            <a:ext cx="9597911" cy="1030208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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回避型和迁就型容易出现「一强一弱」的局面，子女可能失去对较「弱」那一位父母的尊重。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7CB885BA-0E5C-9F0B-0001-9796678F7217}"/>
              </a:ext>
            </a:extLst>
          </p:cNvPr>
          <p:cNvSpPr txBox="1">
            <a:spLocks/>
          </p:cNvSpPr>
          <p:nvPr/>
        </p:nvSpPr>
        <p:spPr>
          <a:xfrm>
            <a:off x="977033" y="1438739"/>
            <a:ext cx="10515600" cy="5966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不同的冲突风格可能对子女的影响：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E9E8D2E3-2224-D609-5842-86EC57605601}"/>
              </a:ext>
            </a:extLst>
          </p:cNvPr>
          <p:cNvSpPr/>
          <p:nvPr/>
        </p:nvSpPr>
        <p:spPr>
          <a:xfrm>
            <a:off x="838199" y="5904196"/>
            <a:ext cx="105156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entury Gothic" panose="020B0502020202020204" pitchFamily="34" charset="0"/>
              </a:rPr>
              <a:t>Kilmann, R. H., &amp; Thomas, K. W. (1977). Developing a forced-choice measure of conflict-handling behavior: The "MODE" instrument. </a:t>
            </a:r>
            <a:r>
              <a:rPr lang="en-US" sz="1200" i="1" dirty="0">
                <a:latin typeface="Century Gothic" panose="020B0502020202020204" pitchFamily="34" charset="0"/>
              </a:rPr>
              <a:t>Educational and Psychological Measurement, 37</a:t>
            </a:r>
            <a:r>
              <a:rPr lang="en-US" altLang="zh-TW" sz="1200" dirty="0">
                <a:latin typeface="Century Gothic" panose="020B0502020202020204" pitchFamily="34" charset="0"/>
              </a:rPr>
              <a:t>(2)</a:t>
            </a:r>
            <a:r>
              <a:rPr lang="en-US" sz="1200" dirty="0">
                <a:latin typeface="Century Gothic" panose="020B0502020202020204" pitchFamily="34" charset="0"/>
              </a:rPr>
              <a:t>, 309-325.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entury Gothic" panose="020B0502020202020204" pitchFamily="34" charset="0"/>
              </a:rPr>
              <a:t>Gottman, J. M. &amp; Silver, N. (2015). The seven principles for making marriage work. Seven Dials.</a:t>
            </a:r>
          </a:p>
        </p:txBody>
      </p:sp>
    </p:spTree>
    <p:extLst>
      <p:ext uri="{BB962C8B-B14F-4D97-AF65-F5344CB8AC3E}">
        <p14:creationId xmlns:p14="http://schemas.microsoft.com/office/powerpoint/2010/main" val="37528742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001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5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处理因照顾子女而产生冲突的技巧</a:t>
            </a:r>
          </a:p>
        </p:txBody>
      </p:sp>
      <p:sp>
        <p:nvSpPr>
          <p:cNvPr id="10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332" y="1353832"/>
            <a:ext cx="10515600" cy="596604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尝试改变自己的冲突风格：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3B05A6-E642-41D6-A2E3-3FE8EDC6586A}"/>
              </a:ext>
            </a:extLst>
          </p:cNvPr>
          <p:cNvSpPr/>
          <p:nvPr/>
        </p:nvSpPr>
        <p:spPr>
          <a:xfrm>
            <a:off x="838199" y="6009450"/>
            <a:ext cx="105156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entury Gothic" panose="020B0502020202020204" pitchFamily="34" charset="0"/>
              </a:rPr>
              <a:t>Kilmann, R. H., &amp; Thomas, K. W. (1977). Developing a forced-choice measure of conflict-handling behavior: The "MODE" instrument. </a:t>
            </a:r>
            <a:r>
              <a:rPr lang="en-US" sz="1200" i="1" dirty="0">
                <a:latin typeface="Century Gothic" panose="020B0502020202020204" pitchFamily="34" charset="0"/>
              </a:rPr>
              <a:t>Educational and Psychological Measurement, 37</a:t>
            </a:r>
            <a:r>
              <a:rPr lang="en-US" altLang="zh-TW" sz="1200" dirty="0">
                <a:latin typeface="Century Gothic" panose="020B0502020202020204" pitchFamily="34" charset="0"/>
              </a:rPr>
              <a:t>(2)</a:t>
            </a:r>
            <a:r>
              <a:rPr lang="en-US" sz="1200" dirty="0">
                <a:latin typeface="Century Gothic" panose="020B0502020202020204" pitchFamily="34" charset="0"/>
              </a:rPr>
              <a:t>, 309-325.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BAAA2-8D89-438C-E9B1-FF80D39F1D2E}"/>
              </a:ext>
            </a:extLst>
          </p:cNvPr>
          <p:cNvSpPr txBox="1">
            <a:spLocks/>
          </p:cNvSpPr>
          <p:nvPr/>
        </p:nvSpPr>
        <p:spPr>
          <a:xfrm>
            <a:off x="1381947" y="3144267"/>
            <a:ext cx="9762371" cy="1592193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竞争型：需要在冲突中主动邀请别人表达他们的想法和需要</a:t>
            </a:r>
          </a:p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回避型：需要采取积极的态度，主动表达自己的想法和需要</a:t>
            </a:r>
          </a:p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迁就型：需要重视自己的想法和需要，鼓起勇气的去表达自己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85BF4A76-6264-9122-4DAA-C751861B83FE}"/>
              </a:ext>
            </a:extLst>
          </p:cNvPr>
          <p:cNvSpPr txBox="1"/>
          <p:nvPr/>
        </p:nvSpPr>
        <p:spPr>
          <a:xfrm>
            <a:off x="1381948" y="1940504"/>
            <a:ext cx="9762370" cy="892552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协作型：一般能想出令双方都满意的「双赢」科案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﹗</a:t>
            </a:r>
          </a:p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妥协型：需要再多想想，还有没有更加「双赢」的结果。</a:t>
            </a:r>
          </a:p>
        </p:txBody>
      </p:sp>
    </p:spTree>
    <p:extLst>
      <p:ext uri="{BB962C8B-B14F-4D97-AF65-F5344CB8AC3E}">
        <p14:creationId xmlns:p14="http://schemas.microsoft.com/office/powerpoint/2010/main" val="190173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788" y="233557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总结</a:t>
            </a:r>
            <a:endParaRPr lang="zh-HK" altLang="en-US" sz="6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8B4F8-1BFA-D44D-CC4A-819BAB59B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788" y="1633053"/>
            <a:ext cx="10752424" cy="4814328"/>
          </a:xfrm>
        </p:spPr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了解父母亲之间合作的重要性</a:t>
            </a: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父母亲合作程度和冲突程度影响子女的心理健康、行为和成长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了解加强父母亲之间合作的方法</a:t>
            </a:r>
          </a:p>
          <a:p>
            <a:pPr lvl="1"/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期望一致：探讨双方认为在育儿上最重要的期望是什么</a:t>
            </a:r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分工清晰：探讨在照顾子女上，双方认为最适合的分工是什么</a:t>
            </a:r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赞赏：留心伴侣外显的正面行为，并将之连结到伴侣的内在性格和优点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掌握处理因照顾子女而产生冲突的技巧</a:t>
            </a: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正面想法：用正面想法去取代负面想法</a:t>
            </a:r>
            <a:endParaRPr lang="en-US" altLang="zh-TW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HK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</a:t>
            </a: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HK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讯息</a:t>
            </a: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：「当</a:t>
            </a:r>
            <a: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我觉得</a:t>
            </a:r>
            <a: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因为</a:t>
            </a:r>
            <a: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我希望你可以</a:t>
            </a:r>
            <a: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了解自己在冲突中展现的沟通风格：尽量寻找双方都十分满意的「双赢」结果</a:t>
            </a:r>
            <a:endParaRPr lang="zh-HK" altLang="en-US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81115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父母亲之间合作的重要性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8171810-9C2A-4171-8840-421E87298891}"/>
              </a:ext>
            </a:extLst>
          </p:cNvPr>
          <p:cNvSpPr/>
          <p:nvPr/>
        </p:nvSpPr>
        <p:spPr>
          <a:xfrm>
            <a:off x="838200" y="5776605"/>
            <a:ext cx="10515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latin typeface="Century Gothic" panose="020B0502020202020204" pitchFamily="34" charset="0"/>
              </a:rPr>
              <a:t>Teubert</a:t>
            </a:r>
            <a:r>
              <a:rPr lang="en-US" sz="1400" dirty="0">
                <a:latin typeface="Century Gothic" panose="020B0502020202020204" pitchFamily="34" charset="0"/>
              </a:rPr>
              <a:t>, D., &amp; </a:t>
            </a:r>
            <a:r>
              <a:rPr lang="en-US" sz="1400" dirty="0" err="1">
                <a:latin typeface="Century Gothic" panose="020B0502020202020204" pitchFamily="34" charset="0"/>
              </a:rPr>
              <a:t>Pinquart</a:t>
            </a:r>
            <a:r>
              <a:rPr lang="en-US" sz="1400" dirty="0">
                <a:latin typeface="Century Gothic" panose="020B0502020202020204" pitchFamily="34" charset="0"/>
              </a:rPr>
              <a:t>, M. (2010). The association between </a:t>
            </a:r>
            <a:r>
              <a:rPr lang="en-US" sz="1400" dirty="0" err="1">
                <a:latin typeface="Century Gothic" panose="020B0502020202020204" pitchFamily="34" charset="0"/>
              </a:rPr>
              <a:t>coparenting</a:t>
            </a:r>
            <a:r>
              <a:rPr lang="en-US" sz="1400" dirty="0">
                <a:latin typeface="Century Gothic" panose="020B0502020202020204" pitchFamily="34" charset="0"/>
              </a:rPr>
              <a:t> and child adjustment: A meta-analysis. </a:t>
            </a:r>
            <a:r>
              <a:rPr lang="en-US" sz="1400" i="1" dirty="0">
                <a:latin typeface="Century Gothic" panose="020B0502020202020204" pitchFamily="34" charset="0"/>
              </a:rPr>
              <a:t>Parenting: Science and Practice, 10</a:t>
            </a:r>
            <a:r>
              <a:rPr lang="en-US" sz="1400" dirty="0">
                <a:latin typeface="Century Gothic" panose="020B0502020202020204" pitchFamily="34" charset="0"/>
              </a:rPr>
              <a:t>(4), 286-307.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BC167D9-868D-498C-B885-17323EB00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442510" cy="290774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sz="34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父母亲之间的合作关系较融洽</a:t>
            </a:r>
            <a:endParaRPr lang="en-US" altLang="zh-TW" sz="34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30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子女与同侪关系较好</a:t>
            </a:r>
            <a:endParaRPr lang="en-US" altLang="zh-TW" sz="30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30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子女较懂得处理冲突</a:t>
            </a:r>
            <a:endParaRPr lang="en-US" altLang="zh-TW" sz="30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30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子女的学校成绩较好</a:t>
            </a:r>
            <a:endParaRPr lang="en-US" altLang="zh-TW" sz="30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30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子女的行为问题较少</a:t>
            </a:r>
            <a:endParaRPr lang="en-US" altLang="zh-TW" sz="30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8572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A8171810-9C2A-4171-8840-421E87298891}"/>
              </a:ext>
            </a:extLst>
          </p:cNvPr>
          <p:cNvSpPr/>
          <p:nvPr/>
        </p:nvSpPr>
        <p:spPr>
          <a:xfrm>
            <a:off x="838200" y="5969654"/>
            <a:ext cx="10515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latin typeface="Century Gothic" panose="020B0502020202020204" pitchFamily="34" charset="0"/>
              </a:rPr>
              <a:t>Margolin</a:t>
            </a:r>
            <a:r>
              <a:rPr lang="en-US" sz="1400" dirty="0">
                <a:latin typeface="Century Gothic" panose="020B0502020202020204" pitchFamily="34" charset="0"/>
              </a:rPr>
              <a:t> G., </a:t>
            </a:r>
            <a:r>
              <a:rPr lang="en-US" sz="1400" dirty="0" err="1">
                <a:latin typeface="Century Gothic" panose="020B0502020202020204" pitchFamily="34" charset="0"/>
              </a:rPr>
              <a:t>Gordis</a:t>
            </a:r>
            <a:r>
              <a:rPr lang="en-US" sz="1400" dirty="0">
                <a:latin typeface="Century Gothic" panose="020B0502020202020204" pitchFamily="34" charset="0"/>
              </a:rPr>
              <a:t> E. B., &amp; John, R. S. (2001). Coparenting: A link between marital conflict and parenting in two-parent families. </a:t>
            </a:r>
            <a:r>
              <a:rPr lang="en-US" sz="1400" i="1" dirty="0">
                <a:latin typeface="Century Gothic" panose="020B0502020202020204" pitchFamily="34" charset="0"/>
              </a:rPr>
              <a:t>Journal of Family Psychology, 15</a:t>
            </a:r>
            <a:r>
              <a:rPr lang="en-US" sz="1400" dirty="0">
                <a:latin typeface="Century Gothic" panose="020B0502020202020204" pitchFamily="34" charset="0"/>
              </a:rPr>
              <a:t>(1), 3-21.</a:t>
            </a:r>
          </a:p>
        </p:txBody>
      </p:sp>
      <p:sp>
        <p:nvSpPr>
          <p:cNvPr id="10" name="標題 1">
            <a:extLst>
              <a:ext uri="{FF2B5EF4-FFF2-40B4-BE49-F238E27FC236}">
                <a16:creationId xmlns:a16="http://schemas.microsoft.com/office/drawing/2014/main" id="{B3BA3BB6-EF8F-4AD4-70DF-54383509E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父母亲之间合作的重要性</a:t>
            </a:r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743D05D8-9E73-891C-90C1-E3B89848A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88" y="1612942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父母亲合作小问卷的计分方法： 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A37D403-9F78-F493-7C7F-CC93B68AC214}"/>
              </a:ext>
            </a:extLst>
          </p:cNvPr>
          <p:cNvSpPr txBox="1">
            <a:spLocks/>
          </p:cNvSpPr>
          <p:nvPr/>
        </p:nvSpPr>
        <p:spPr>
          <a:xfrm>
            <a:off x="979828" y="2180893"/>
            <a:ext cx="10052177" cy="3213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将单数问题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﹙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即问题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1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、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3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、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5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、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7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、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9﹚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及双数问题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﹙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问题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2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、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4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、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6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、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8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、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10﹚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的评分</a:t>
            </a:r>
            <a:r>
              <a:rPr lang="zh-TW" altLang="en-US" sz="2600" b="1" dirty="0">
                <a:solidFill>
                  <a:srgbClr val="00B0F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分别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加起来。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单数问题代表父母之间的合作程度，双数问题则代表父母在照顾子女上的冲突程度。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"/>
            </a:pPr>
            <a:r>
              <a:rPr lang="en-US" altLang="zh-TW" sz="2600" b="1" dirty="0">
                <a:solidFill>
                  <a:srgbClr val="00B0F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10</a:t>
            </a:r>
            <a:r>
              <a:rPr lang="zh-TW" altLang="en-US" sz="2600" b="1" dirty="0">
                <a:solidFill>
                  <a:srgbClr val="00B0F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分或以上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的合作程度表示父母亲合作良好，</a:t>
            </a:r>
            <a:r>
              <a:rPr lang="en-US" altLang="zh-TW" sz="2600" b="1" dirty="0">
                <a:solidFill>
                  <a:srgbClr val="00B0F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10</a:t>
            </a:r>
            <a:r>
              <a:rPr lang="zh-TW" altLang="en-US" sz="2600" b="1" dirty="0">
                <a:solidFill>
                  <a:srgbClr val="00B0F0"/>
                </a:solidFill>
                <a:latin typeface="Century Gothic" panose="020B0502020202020204" pitchFamily="34" charset="0"/>
                <a:ea typeface="微軟正黑體" panose="020B0604030504040204" pitchFamily="34" charset="-120"/>
              </a:rPr>
              <a:t>分或以下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的冲突程度表示父母亲合作良好。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51713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A8171810-9C2A-4171-8840-421E87298891}"/>
              </a:ext>
            </a:extLst>
          </p:cNvPr>
          <p:cNvSpPr/>
          <p:nvPr/>
        </p:nvSpPr>
        <p:spPr>
          <a:xfrm>
            <a:off x="838200" y="5969654"/>
            <a:ext cx="10515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latin typeface="Century Gothic" panose="020B0502020202020204" pitchFamily="34" charset="0"/>
              </a:rPr>
              <a:t>Margolin</a:t>
            </a:r>
            <a:r>
              <a:rPr lang="en-US" sz="1400" dirty="0">
                <a:latin typeface="Century Gothic" panose="020B0502020202020204" pitchFamily="34" charset="0"/>
              </a:rPr>
              <a:t> G., </a:t>
            </a:r>
            <a:r>
              <a:rPr lang="en-US" sz="1400" dirty="0" err="1">
                <a:latin typeface="Century Gothic" panose="020B0502020202020204" pitchFamily="34" charset="0"/>
              </a:rPr>
              <a:t>Gordis</a:t>
            </a:r>
            <a:r>
              <a:rPr lang="en-US" sz="1400" dirty="0">
                <a:latin typeface="Century Gothic" panose="020B0502020202020204" pitchFamily="34" charset="0"/>
              </a:rPr>
              <a:t> E. B., &amp; John, R. S. (2001). Coparenting: A link between marital conflict and parenting in two-parent families. </a:t>
            </a:r>
            <a:r>
              <a:rPr lang="en-US" sz="1400" i="1" dirty="0">
                <a:latin typeface="Century Gothic" panose="020B0502020202020204" pitchFamily="34" charset="0"/>
              </a:rPr>
              <a:t>Journal of Family Psychology, 15</a:t>
            </a:r>
            <a:r>
              <a:rPr lang="en-US" sz="1400" dirty="0">
                <a:latin typeface="Century Gothic" panose="020B0502020202020204" pitchFamily="34" charset="0"/>
              </a:rPr>
              <a:t>(1), 3-21.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92983033"/>
              </p:ext>
            </p:extLst>
          </p:nvPr>
        </p:nvGraphicFramePr>
        <p:xfrm>
          <a:off x="2463760" y="93468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標題 1">
            <a:extLst>
              <a:ext uri="{FF2B5EF4-FFF2-40B4-BE49-F238E27FC236}">
                <a16:creationId xmlns:a16="http://schemas.microsoft.com/office/drawing/2014/main" id="{745444CD-1F51-E3B4-1E80-D8BB59F57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父母亲之间合作的重要性</a:t>
            </a:r>
          </a:p>
        </p:txBody>
      </p:sp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CD3088B6-50E9-6684-5129-F147422CD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443" y="1505694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父母亲合作的两个向度：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8075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A8171810-9C2A-4171-8840-421E87298891}"/>
              </a:ext>
            </a:extLst>
          </p:cNvPr>
          <p:cNvSpPr/>
          <p:nvPr/>
        </p:nvSpPr>
        <p:spPr>
          <a:xfrm>
            <a:off x="838199" y="6215876"/>
            <a:ext cx="105156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Gottman, J. M. &amp; Silver, N. (2015). </a:t>
            </a:r>
            <a:r>
              <a:rPr lang="en-US" sz="1400" i="1" dirty="0">
                <a:latin typeface="Century Gothic" panose="020B0502020202020204" pitchFamily="34" charset="0"/>
              </a:rPr>
              <a:t>The seven principles for making marriage work</a:t>
            </a:r>
            <a:r>
              <a:rPr lang="en-US" sz="1400" dirty="0">
                <a:latin typeface="Century Gothic" panose="020B0502020202020204" pitchFamily="34" charset="0"/>
              </a:rPr>
              <a:t>. Seven Dials.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EC37A627-4B99-405D-AF75-59DBEB616BEF}"/>
              </a:ext>
            </a:extLst>
          </p:cNvPr>
          <p:cNvSpPr txBox="1">
            <a:spLocks/>
          </p:cNvSpPr>
          <p:nvPr/>
        </p:nvSpPr>
        <p:spPr>
          <a:xfrm>
            <a:off x="4095894" y="1720086"/>
            <a:ext cx="402771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zh-TW" altLang="en-US" sz="30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「一强一弱」型</a:t>
            </a:r>
            <a:endParaRPr lang="en-US" altLang="zh-TW" sz="30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父母其中一方处于强势，经常运用言语攻击另一方。</a:t>
            </a:r>
            <a:endParaRPr lang="en-US" altLang="zh-TW" sz="30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970CABE3-149B-4C5E-A3AC-9A817EC70735}"/>
              </a:ext>
            </a:extLst>
          </p:cNvPr>
          <p:cNvSpPr txBox="1">
            <a:spLocks/>
          </p:cNvSpPr>
          <p:nvPr/>
        </p:nvSpPr>
        <p:spPr>
          <a:xfrm>
            <a:off x="8003865" y="1710829"/>
            <a:ext cx="40277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zh-TW" altLang="en-US" sz="30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「子女大过天」型</a:t>
            </a:r>
            <a:endParaRPr lang="en-US" altLang="zh-TW" sz="30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父母除了子女之外没有其他话题。</a:t>
            </a:r>
            <a:endParaRPr lang="en-US" altLang="zh-TW" sz="30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6D4485F4-75CA-4BFB-94AC-40B3D8D23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922" y="1729343"/>
            <a:ext cx="4027714" cy="4351338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sz="30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「家衰口不停」型</a:t>
            </a:r>
            <a:endParaRPr lang="en-US" altLang="zh-TW" sz="30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父母经常吵架或冷战。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C43B7D1-4E91-4EA9-9B55-FD621CF1930C}"/>
              </a:ext>
            </a:extLst>
          </p:cNvPr>
          <p:cNvGrpSpPr/>
          <p:nvPr/>
        </p:nvGrpSpPr>
        <p:grpSpPr>
          <a:xfrm>
            <a:off x="220580" y="3445184"/>
            <a:ext cx="4027714" cy="2564940"/>
            <a:chOff x="220580" y="3445184"/>
            <a:chExt cx="4027714" cy="2564940"/>
          </a:xfrm>
        </p:grpSpPr>
        <p:sp>
          <p:nvSpPr>
            <p:cNvPr id="34" name="Content Placeholder 2">
              <a:extLst>
                <a:ext uri="{FF2B5EF4-FFF2-40B4-BE49-F238E27FC236}">
                  <a16:creationId xmlns:a16="http://schemas.microsoft.com/office/drawing/2014/main" id="{B5858F35-8395-4861-8416-61A5C10E0F41}"/>
                </a:ext>
              </a:extLst>
            </p:cNvPr>
            <p:cNvSpPr txBox="1">
              <a:spLocks/>
            </p:cNvSpPr>
            <p:nvPr/>
          </p:nvSpPr>
          <p:spPr>
            <a:xfrm>
              <a:off x="220580" y="4237076"/>
              <a:ext cx="4027714" cy="177304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>
                <a:buFont typeface="Wingdings" panose="05000000000000000000" pitchFamily="2" charset="2"/>
                <a:buChar char=""/>
              </a:pPr>
              <a:r>
                <a:rPr lang="zh-TW" altLang="en-US" sz="2600" dirty="0">
                  <a:latin typeface="Century Gothic" panose="020B0502020202020204" pitchFamily="34" charset="0"/>
                  <a:ea typeface="微軟正黑體" panose="020B0604030504040204" pitchFamily="34" charset="-120"/>
                </a:rPr>
                <a:t>子女感到害怕或惶恐不安，或感到内疚，觉得自己令到父母不和。</a:t>
              </a:r>
              <a:endPara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endParaRPr>
            </a:p>
          </p:txBody>
        </p:sp>
        <p:sp>
          <p:nvSpPr>
            <p:cNvPr id="35" name="Arrow: Down 5">
              <a:extLst>
                <a:ext uri="{FF2B5EF4-FFF2-40B4-BE49-F238E27FC236}">
                  <a16:creationId xmlns:a16="http://schemas.microsoft.com/office/drawing/2014/main" id="{CA8DD21C-9734-4830-84C3-7A9FDFF549B9}"/>
                </a:ext>
              </a:extLst>
            </p:cNvPr>
            <p:cNvSpPr/>
            <p:nvPr/>
          </p:nvSpPr>
          <p:spPr>
            <a:xfrm>
              <a:off x="2234437" y="3445184"/>
              <a:ext cx="467849" cy="63175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EAB3B07-D887-4A39-B466-DC566C4E17D5}"/>
              </a:ext>
            </a:extLst>
          </p:cNvPr>
          <p:cNvGrpSpPr/>
          <p:nvPr/>
        </p:nvGrpSpPr>
        <p:grpSpPr>
          <a:xfrm>
            <a:off x="4215636" y="3397852"/>
            <a:ext cx="4027713" cy="3095023"/>
            <a:chOff x="4215636" y="3397852"/>
            <a:chExt cx="4027713" cy="3095023"/>
          </a:xfrm>
        </p:grpSpPr>
        <p:sp>
          <p:nvSpPr>
            <p:cNvPr id="37" name="Content Placeholder 2">
              <a:extLst>
                <a:ext uri="{FF2B5EF4-FFF2-40B4-BE49-F238E27FC236}">
                  <a16:creationId xmlns:a16="http://schemas.microsoft.com/office/drawing/2014/main" id="{245911E1-1E5D-4C3C-83D7-9D827C4E7B94}"/>
                </a:ext>
              </a:extLst>
            </p:cNvPr>
            <p:cNvSpPr txBox="1">
              <a:spLocks/>
            </p:cNvSpPr>
            <p:nvPr/>
          </p:nvSpPr>
          <p:spPr>
            <a:xfrm>
              <a:off x="4215636" y="4174063"/>
              <a:ext cx="4027713" cy="231881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/>
              <a:r>
                <a:rPr lang="zh-TW" altLang="en-US" sz="2600" dirty="0">
                  <a:latin typeface="Century Gothic" panose="020B0502020202020204" pitchFamily="34" charset="0"/>
                  <a:ea typeface="微軟正黑體" panose="020B0604030504040204" pitchFamily="34" charset="-120"/>
                </a:rPr>
                <a:t>子女察觉到家里是谁「话事」，慢慢失去对较「弱」那一位父母的尊重。</a:t>
              </a:r>
              <a:endParaRPr lang="en-US" altLang="zh-TW" sz="3000" dirty="0">
                <a:latin typeface="Century Gothic" panose="020B0502020202020204" pitchFamily="34" charset="0"/>
                <a:ea typeface="微軟正黑體" panose="020B0604030504040204" pitchFamily="34" charset="-120"/>
              </a:endParaRPr>
            </a:p>
          </p:txBody>
        </p:sp>
        <p:sp>
          <p:nvSpPr>
            <p:cNvPr id="38" name="Arrow: Down 11">
              <a:extLst>
                <a:ext uri="{FF2B5EF4-FFF2-40B4-BE49-F238E27FC236}">
                  <a16:creationId xmlns:a16="http://schemas.microsoft.com/office/drawing/2014/main" id="{75BF0333-A2C1-483F-87BF-9DE2567D8277}"/>
                </a:ext>
              </a:extLst>
            </p:cNvPr>
            <p:cNvSpPr/>
            <p:nvPr/>
          </p:nvSpPr>
          <p:spPr>
            <a:xfrm>
              <a:off x="5990008" y="3397852"/>
              <a:ext cx="467849" cy="63175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3714E29-B64B-4EBB-8FD9-88879CCF4CE7}"/>
              </a:ext>
            </a:extLst>
          </p:cNvPr>
          <p:cNvGrpSpPr/>
          <p:nvPr/>
        </p:nvGrpSpPr>
        <p:grpSpPr>
          <a:xfrm>
            <a:off x="7978552" y="3335567"/>
            <a:ext cx="4027714" cy="2871052"/>
            <a:chOff x="8003865" y="3358044"/>
            <a:chExt cx="4027714" cy="2871052"/>
          </a:xfrm>
        </p:grpSpPr>
        <p:sp>
          <p:nvSpPr>
            <p:cNvPr id="40" name="Content Placeholder 2">
              <a:extLst>
                <a:ext uri="{FF2B5EF4-FFF2-40B4-BE49-F238E27FC236}">
                  <a16:creationId xmlns:a16="http://schemas.microsoft.com/office/drawing/2014/main" id="{D31441E1-632C-4A5C-A5BE-FDBCB0B6778E}"/>
                </a:ext>
              </a:extLst>
            </p:cNvPr>
            <p:cNvSpPr txBox="1">
              <a:spLocks/>
            </p:cNvSpPr>
            <p:nvPr/>
          </p:nvSpPr>
          <p:spPr>
            <a:xfrm>
              <a:off x="8003865" y="4188592"/>
              <a:ext cx="4027714" cy="20405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>
                <a:buFont typeface="Wingdings" panose="05000000000000000000" pitchFamily="2" charset="2"/>
                <a:buChar char=""/>
              </a:pPr>
              <a:r>
                <a:rPr lang="zh-TW" altLang="en-US" sz="2600" dirty="0">
                  <a:latin typeface="Century Gothic" panose="020B0502020202020204" pitchFamily="34" charset="0"/>
                  <a:ea typeface="微軟正黑體" panose="020B0604030504040204" pitchFamily="34" charset="-120"/>
                </a:rPr>
                <a:t>随着年纪增长，子女慢慢因为被过度关注而感到压力。</a:t>
              </a:r>
              <a:endParaRPr lang="en-US" altLang="zh-TW" sz="3000" dirty="0">
                <a:latin typeface="Century Gothic" panose="020B0502020202020204" pitchFamily="34" charset="0"/>
                <a:ea typeface="微軟正黑體" panose="020B0604030504040204" pitchFamily="34" charset="-120"/>
              </a:endParaRPr>
            </a:p>
          </p:txBody>
        </p:sp>
        <p:sp>
          <p:nvSpPr>
            <p:cNvPr id="41" name="Arrow: Down 13">
              <a:extLst>
                <a:ext uri="{FF2B5EF4-FFF2-40B4-BE49-F238E27FC236}">
                  <a16:creationId xmlns:a16="http://schemas.microsoft.com/office/drawing/2014/main" id="{93A35B93-2017-4A06-872B-7713D385B793}"/>
                </a:ext>
              </a:extLst>
            </p:cNvPr>
            <p:cNvSpPr/>
            <p:nvPr/>
          </p:nvSpPr>
          <p:spPr>
            <a:xfrm>
              <a:off x="10017722" y="3358044"/>
              <a:ext cx="467849" cy="63175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標題 1">
            <a:extLst>
              <a:ext uri="{FF2B5EF4-FFF2-40B4-BE49-F238E27FC236}">
                <a16:creationId xmlns:a16="http://schemas.microsoft.com/office/drawing/2014/main" id="{F159037C-5183-E459-DC68-EB8EBBBCE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父母亲之间合作的重要性</a:t>
            </a:r>
          </a:p>
        </p:txBody>
      </p:sp>
    </p:spTree>
    <p:extLst>
      <p:ext uri="{BB962C8B-B14F-4D97-AF65-F5344CB8AC3E}">
        <p14:creationId xmlns:p14="http://schemas.microsoft.com/office/powerpoint/2010/main" val="354412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031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加强父母亲之间合作的方法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976" y="1452403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父母对子女的期望一致： 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BDD4199-4955-497E-8CA0-B990B3DB9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233076"/>
              </p:ext>
            </p:extLst>
          </p:nvPr>
        </p:nvGraphicFramePr>
        <p:xfrm>
          <a:off x="5181601" y="1452403"/>
          <a:ext cx="6732803" cy="507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906">
                  <a:extLst>
                    <a:ext uri="{9D8B030D-6E8A-4147-A177-3AD203B41FA5}">
                      <a16:colId xmlns:a16="http://schemas.microsoft.com/office/drawing/2014/main" val="680213330"/>
                    </a:ext>
                  </a:extLst>
                </a:gridCol>
                <a:gridCol w="1658471">
                  <a:extLst>
                    <a:ext uri="{9D8B030D-6E8A-4147-A177-3AD203B41FA5}">
                      <a16:colId xmlns:a16="http://schemas.microsoft.com/office/drawing/2014/main" val="1709166948"/>
                    </a:ext>
                  </a:extLst>
                </a:gridCol>
                <a:gridCol w="1748426">
                  <a:extLst>
                    <a:ext uri="{9D8B030D-6E8A-4147-A177-3AD203B41FA5}">
                      <a16:colId xmlns:a16="http://schemas.microsoft.com/office/drawing/2014/main" val="22722395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帮助子女达到以下目标</a:t>
                      </a:r>
                      <a:r>
                        <a:rPr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对父亲来说</a:t>
                      </a:r>
                      <a:endParaRPr lang="en-US" altLang="zh-TW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有多重要？</a:t>
                      </a:r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对母亲来说</a:t>
                      </a:r>
                      <a:endParaRPr lang="en-US" altLang="zh-TW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有多重要？</a:t>
                      </a:r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238914"/>
                  </a:ext>
                </a:extLst>
              </a:tr>
              <a:tr h="32839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身体健康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559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2)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快快乐乐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46115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3)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遵守规矩、听教听话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47998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4)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能够表达和管理自己的情绪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925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5)</a:t>
                      </a:r>
                      <a:r>
                        <a:rPr lang="zh-TW" altLang="en-US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与家人建立良好关系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314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6)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能够交到好朋友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20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7)</a:t>
                      </a:r>
                      <a:r>
                        <a:rPr lang="zh-TW" altLang="en-US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在学校得到好成绩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334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8)</a:t>
                      </a:r>
                      <a:r>
                        <a:rPr lang="zh-TW" altLang="en-US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多才多艺，或有一技旁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981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9)</a:t>
                      </a:r>
                      <a:r>
                        <a:rPr lang="zh-TW" altLang="en-US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能够升读大学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853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10)</a:t>
                      </a:r>
                      <a:r>
                        <a:rPr lang="zh-TW" altLang="en-US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将来贡献社会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1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11)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将来高薪厚职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586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12)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将来组织美好家庭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981786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7F63CD7-D663-4A58-8FDF-EEE945B106FF}"/>
              </a:ext>
            </a:extLst>
          </p:cNvPr>
          <p:cNvSpPr txBox="1">
            <a:spLocks/>
          </p:cNvSpPr>
          <p:nvPr/>
        </p:nvSpPr>
        <p:spPr>
          <a:xfrm>
            <a:off x="1044387" y="2020354"/>
            <a:ext cx="4280648" cy="1050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请用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1﹙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最不重要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﹚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至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10﹙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最重要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﹚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去表示。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30828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031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加强父母亲之间合作的方法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760" y="1567470"/>
            <a:ext cx="10515600" cy="56795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父母</a:t>
            </a:r>
            <a:r>
              <a:rPr lang="zh-TW" altLang="en-US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各自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完成问卷后可以环绕以下问题作出讨论：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7F63CD7-D663-4A58-8FDF-EEE945B106FF}"/>
              </a:ext>
            </a:extLst>
          </p:cNvPr>
          <p:cNvSpPr txBox="1">
            <a:spLocks/>
          </p:cNvSpPr>
          <p:nvPr/>
        </p:nvSpPr>
        <p:spPr>
          <a:xfrm>
            <a:off x="1103593" y="2135420"/>
            <a:ext cx="10198128" cy="3600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父亲和母亲按自己的评分为育儿目标排序。双方的排序是否相似呢？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就算排序相似，双方为每一项目目标评分相差多少？双方在哪一项目目标评分出现最大的不同？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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回想过去一个月，父亲和母亲曾因为在育儿目标持不同意见而产生冲突吗？双方如何处理这些冲突？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9031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5775A-F8FA-F057-ED1B-C7206F5F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9002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加强父母亲之间的合作的方法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DC5657-7768-7A91-55C2-DF67E7AB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153" y="1425630"/>
            <a:ext cx="10515600" cy="567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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父母对子女的期望一致： 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BDD4199-4955-497E-8CA0-B990B3DB9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236909"/>
              </p:ext>
            </p:extLst>
          </p:nvPr>
        </p:nvGraphicFramePr>
        <p:xfrm>
          <a:off x="5163671" y="1425630"/>
          <a:ext cx="6885202" cy="506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4188">
                  <a:extLst>
                    <a:ext uri="{9D8B030D-6E8A-4147-A177-3AD203B41FA5}">
                      <a16:colId xmlns:a16="http://schemas.microsoft.com/office/drawing/2014/main" val="680213330"/>
                    </a:ext>
                  </a:extLst>
                </a:gridCol>
                <a:gridCol w="1843012">
                  <a:extLst>
                    <a:ext uri="{9D8B030D-6E8A-4147-A177-3AD203B41FA5}">
                      <a16:colId xmlns:a16="http://schemas.microsoft.com/office/drawing/2014/main" val="1709166948"/>
                    </a:ext>
                  </a:extLst>
                </a:gridCol>
                <a:gridCol w="1788002">
                  <a:extLst>
                    <a:ext uri="{9D8B030D-6E8A-4147-A177-3AD203B41FA5}">
                      <a16:colId xmlns:a16="http://schemas.microsoft.com/office/drawing/2014/main" val="22722395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帮助子女达到以下目标</a:t>
                      </a:r>
                      <a:r>
                        <a:rPr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对父亲来说最重要的</a:t>
                      </a:r>
                      <a:r>
                        <a:rPr lang="zh-TW" altLang="en-US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三项</a:t>
                      </a:r>
                      <a:endParaRPr lang="en-US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对母亲来说最重要的</a:t>
                      </a:r>
                      <a:r>
                        <a:rPr lang="zh-TW" altLang="en-US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三项</a:t>
                      </a:r>
                      <a:endParaRPr lang="en-US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238914"/>
                  </a:ext>
                </a:extLst>
              </a:tr>
              <a:tr h="32839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身体健康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559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2)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快快乐乐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46115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3)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遵守规矩、听教听话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47998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4)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能够表达和管理自己的情绪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925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5)</a:t>
                      </a:r>
                      <a:r>
                        <a:rPr lang="zh-TW" altLang="en-US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与家人建立良好关系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314590"/>
                  </a:ext>
                </a:extLst>
              </a:tr>
              <a:tr h="28494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6)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能够交到好朋友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20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7)</a:t>
                      </a:r>
                      <a:r>
                        <a:rPr lang="zh-TW" altLang="en-US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在学校得到好成绩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334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8)</a:t>
                      </a:r>
                      <a:r>
                        <a:rPr lang="zh-TW" altLang="en-US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多才多艺，或有一技旁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981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9)</a:t>
                      </a:r>
                      <a:r>
                        <a:rPr lang="zh-TW" altLang="en-US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能够升读大学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853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10)</a:t>
                      </a:r>
                      <a:r>
                        <a:rPr lang="zh-TW" altLang="en-US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将来贡献社会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1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11)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将来高薪厚职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586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zh-TW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12) </a:t>
                      </a:r>
                      <a:r>
                        <a:rPr lang="zh-TW" altLang="en-US" b="0" dirty="0">
                          <a:latin typeface="Century Gothic" panose="020B0502020202020204" pitchFamily="34" charset="0"/>
                          <a:ea typeface="微軟正黑體" panose="020B0604030504040204" pitchFamily="34" charset="-120"/>
                        </a:rPr>
                        <a:t>将来组织美好家庭</a:t>
                      </a:r>
                      <a:endParaRPr lang="en-US" b="0" dirty="0">
                        <a:latin typeface="Century Gothic" panose="020B0502020202020204" pitchFamily="34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981786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7F63CD7-D663-4A58-8FDF-EEE945B106FF}"/>
              </a:ext>
            </a:extLst>
          </p:cNvPr>
          <p:cNvSpPr txBox="1">
            <a:spLocks/>
          </p:cNvSpPr>
          <p:nvPr/>
        </p:nvSpPr>
        <p:spPr>
          <a:xfrm>
            <a:off x="999564" y="1993580"/>
            <a:ext cx="4280648" cy="1484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</a:rPr>
              <a:t> 请用 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  <a:sym typeface="Wingdings" panose="05000000000000000000" pitchFamily="2" charset="2"/>
              </a:rPr>
              <a:t> 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  <a:sym typeface="Wingdings" panose="05000000000000000000" pitchFamily="2" charset="2"/>
              </a:rPr>
              <a:t>去选出</a:t>
            </a:r>
            <a:r>
              <a:rPr lang="en-US" altLang="zh-TW" sz="2600" dirty="0">
                <a:latin typeface="Century Gothic" panose="020B0502020202020204" pitchFamily="34" charset="0"/>
                <a:ea typeface="微軟正黑體" panose="020B0604030504040204" pitchFamily="34" charset="-120"/>
                <a:sym typeface="Wingdings" panose="05000000000000000000" pitchFamily="2" charset="2"/>
              </a:rPr>
              <a:t>12</a:t>
            </a:r>
            <a:r>
              <a:rPr lang="zh-TW" altLang="en-US" sz="2600" dirty="0">
                <a:latin typeface="Century Gothic" panose="020B0502020202020204" pitchFamily="34" charset="0"/>
                <a:ea typeface="微軟正黑體" panose="020B0604030504040204" pitchFamily="34" charset="-120"/>
                <a:sym typeface="Wingdings" panose="05000000000000000000" pitchFamily="2" charset="2"/>
              </a:rPr>
              <a:t>个目标中最重要的三项。</a:t>
            </a:r>
            <a:endParaRPr lang="en-US" altLang="zh-TW" sz="2600" dirty="0">
              <a:latin typeface="Century Gothic" panose="020B0502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54513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1813</TotalTime>
  <Words>3725</Words>
  <Application>Microsoft Office PowerPoint</Application>
  <PresentationFormat>寬螢幕</PresentationFormat>
  <Paragraphs>237</Paragraphs>
  <Slides>26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38" baseType="lpstr">
      <vt:lpstr>Microsoft JhengHei</vt:lpstr>
      <vt:lpstr>Microsoft JhengHei</vt:lpstr>
      <vt:lpstr>新細明體</vt:lpstr>
      <vt:lpstr>Arial</vt:lpstr>
      <vt:lpstr>Calibri</vt:lpstr>
      <vt:lpstr>Calibri Light</vt:lpstr>
      <vt:lpstr>Century Gothic</vt:lpstr>
      <vt:lpstr>Courier New</vt:lpstr>
      <vt:lpstr>Times New Roman</vt:lpstr>
      <vt:lpstr>Webdings</vt:lpstr>
      <vt:lpstr>Wingdings</vt:lpstr>
      <vt:lpstr>Office 佈景主題</vt:lpstr>
      <vt:lpstr>双亲合作子女愉快成长: 如何促进父母亲之间的合作?</vt:lpstr>
      <vt:lpstr>大纲</vt:lpstr>
      <vt:lpstr>父母亲之间合作的重要性</vt:lpstr>
      <vt:lpstr>父母亲之间合作的重要性</vt:lpstr>
      <vt:lpstr>父母亲之间合作的重要性</vt:lpstr>
      <vt:lpstr>父母亲之间合作的重要性</vt:lpstr>
      <vt:lpstr>加强父母亲之间合作的方法</vt:lpstr>
      <vt:lpstr>加强父母亲之间合作的方法</vt:lpstr>
      <vt:lpstr>加强父母亲之间的合作的方法</vt:lpstr>
      <vt:lpstr>加强父母亲之间的合作的方法</vt:lpstr>
      <vt:lpstr>加强父母亲之间的合作的方法</vt:lpstr>
      <vt:lpstr>加强父母亲之间的合作的方法</vt:lpstr>
      <vt:lpstr>加强父母亲之间合作的方法</vt:lpstr>
      <vt:lpstr>加强父母亲之间的合作的方法</vt:lpstr>
      <vt:lpstr>PowerPoint 簡報</vt:lpstr>
      <vt:lpstr>PowerPoint 簡報</vt:lpstr>
      <vt:lpstr>处理因照顾子女而产生冲突的技巧</vt:lpstr>
      <vt:lpstr>处理因照顾子女而产生冲突的技巧</vt:lpstr>
      <vt:lpstr>处理因照顾子女而产生冲突的技巧</vt:lpstr>
      <vt:lpstr>处理因照顾子女而产生冲突的技巧</vt:lpstr>
      <vt:lpstr>处理因照顾子女而产生冲突的技巧</vt:lpstr>
      <vt:lpstr>处理因照顾子女而产生冲突的技巧</vt:lpstr>
      <vt:lpstr>处理因照顾子女而产生冲突的技巧</vt:lpstr>
      <vt:lpstr>处理因照顾子女而产生冲突的技巧</vt:lpstr>
      <vt:lpstr>处理因照顾子女而产生冲突的技巧</vt:lpstr>
      <vt:lpstr>总结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父母合作</dc:title>
  <dc:creator>LAM, Chun Bun Ian [ECE]</dc:creator>
  <cp:lastModifiedBy>HSC&amp;PEd</cp:lastModifiedBy>
  <cp:revision>102</cp:revision>
  <cp:lastPrinted>2023-12-27T08:57:42Z</cp:lastPrinted>
  <dcterms:created xsi:type="dcterms:W3CDTF">2023-10-05T20:26:47Z</dcterms:created>
  <dcterms:modified xsi:type="dcterms:W3CDTF">2024-11-21T08:35:04Z</dcterms:modified>
</cp:coreProperties>
</file>